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Nunito"/>
      <p:regular r:id="rId61"/>
      <p:bold r:id="rId62"/>
      <p:italic r:id="rId63"/>
      <p:boldItalic r:id="rId64"/>
    </p:embeddedFont>
    <p:embeddedFont>
      <p:font typeface="Lora"/>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4C60B12-7FB1-4284-BDD3-398D458B5A40}">
  <a:tblStyle styleId="{94C60B12-7FB1-4284-BDD3-398D458B5A4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fntdata"/><Relationship Id="rId61" Type="http://schemas.openxmlformats.org/officeDocument/2006/relationships/font" Target="fonts/Nunito-regular.fntdata"/><Relationship Id="rId20" Type="http://schemas.openxmlformats.org/officeDocument/2006/relationships/slide" Target="slides/slide14.xml"/><Relationship Id="rId64" Type="http://schemas.openxmlformats.org/officeDocument/2006/relationships/font" Target="fonts/Nunito-boldItalic.fntdata"/><Relationship Id="rId63" Type="http://schemas.openxmlformats.org/officeDocument/2006/relationships/font" Target="fonts/Nunito-italic.fntdata"/><Relationship Id="rId22" Type="http://schemas.openxmlformats.org/officeDocument/2006/relationships/slide" Target="slides/slide16.xml"/><Relationship Id="rId66" Type="http://schemas.openxmlformats.org/officeDocument/2006/relationships/font" Target="fonts/Lora-bold.fntdata"/><Relationship Id="rId21" Type="http://schemas.openxmlformats.org/officeDocument/2006/relationships/slide" Target="slides/slide15.xml"/><Relationship Id="rId65" Type="http://schemas.openxmlformats.org/officeDocument/2006/relationships/font" Target="fonts/Lora-regular.fntdata"/><Relationship Id="rId24" Type="http://schemas.openxmlformats.org/officeDocument/2006/relationships/slide" Target="slides/slide18.xml"/><Relationship Id="rId68" Type="http://schemas.openxmlformats.org/officeDocument/2006/relationships/font" Target="fonts/Lora-boldItalic.fntdata"/><Relationship Id="rId23" Type="http://schemas.openxmlformats.org/officeDocument/2006/relationships/slide" Target="slides/slide17.xml"/><Relationship Id="rId67" Type="http://schemas.openxmlformats.org/officeDocument/2006/relationships/font" Target="fonts/Lora-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5aa7057c5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5aa7057c5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5aa7057c5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5aa7057c5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5aa7057c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5aa7057c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5aa7057c5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5aa7057c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5aa7057c5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5aa7057c5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5aa7057c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5aa7057c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5aa7057c5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5aa7057c5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5aa7057c5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5aa7057c5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5aa7057c5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5aa7057c5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44ebfcc5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44ebfcc5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44ca326c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44ca326c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44ebfcc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44ebfcc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44ebfcc5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44ebfcc5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44ebfcc5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44ebfcc5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44ebfcc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44ebfcc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84bb65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84bb65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44ebfcc5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44ebfcc5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44ebfcc5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44ebfcc5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7b95cc78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7b95cc78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7b95cc78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7b95cc78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7b95cc78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7b95cc78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5aa7057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5aa7057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7b95cc78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7b95cc78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7b95cc78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7b95cc7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7b95cc78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7b95cc78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7b95cc78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7b95cc78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7b95cc78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7b95cc78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7b95cc78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7b95cc78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7b95cc78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7b95cc78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7b95cc78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7b95cc78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44ebfcc5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44ebfcc5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44ebfcc5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44ebfcc5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44ebfcc5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44ebfcc5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44ebfcc5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44ebfcc5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222222"/>
                </a:solidFill>
                <a:highlight>
                  <a:srgbClr val="FFFFFF"/>
                </a:highlight>
              </a:rPr>
              <a:t>GitHub is a Git repository hosting service.GitHub is the standard nowadays not only as a source code repository but also as a place of collaboration for open-source projects if you are working with a large open source project that involves collaboration with several developers, GitHub could be your best choice.You’ll find a big and vibrant community on GitHub that can assist you in completing your project.</a:t>
            </a:r>
            <a:endParaRPr b="1" sz="12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endParaRPr>
          </a:p>
          <a:p>
            <a:pPr indent="0" lvl="0" marL="0" rtl="0" algn="l">
              <a:spcBef>
                <a:spcPts val="0"/>
              </a:spcBef>
              <a:spcAft>
                <a:spcPts val="0"/>
              </a:spcAft>
              <a:buNone/>
            </a:pPr>
            <a:r>
              <a:t/>
            </a:r>
            <a:endParaRPr b="1" sz="1200">
              <a:solidFill>
                <a:srgbClr val="222222"/>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44ebfcc5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44ebfcc5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44ebfcc5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44ebfcc5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44ebfcc5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44ebfcc5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44ebfcc5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44ebfcc5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6cf2d0fb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6cf2d0fb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6cf2d0fbb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6cf2d0fbb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6cf2d0fb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6cf2d0fb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6cf2d0fbb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6cf2d0fbb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5aa7057c5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5aa7057c5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44ebfcc5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44ebfcc5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5aa7057c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5aa7057c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44ebfcc5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44ebfcc5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5aa7057c5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45aa7057c5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5aa7057c5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5aa7057c5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7b95cc7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7b95cc7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6cf2d0fb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6cf2d0fb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5aa7057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5aa7057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5aa7057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5aa7057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5aa7057c5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5aa7057c5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google.de/search?q=Common+Public+Attribution+License&amp;stick=H4sIAAAAAAAAAONgVuLSz9U3MKowKslOAwDVdtB5DgAAAA&amp;sa=X&amp;ved=2ahUKEwiLtO__xb3eAhWL-ioKHU4PCEgQmxMoATAbegQIBxAH" TargetMode="External"/><Relationship Id="rId4" Type="http://schemas.openxmlformats.org/officeDocument/2006/relationships/hyperlink" Target="https://www.google.de/search?q=projectlibre+developers&amp;sa=X&amp;ved=2ahUKEwiLtO__xb3eAhWL-ioKHU4PCEgQ6BMoADAdegQIBxAN" TargetMode="External"/><Relationship Id="rId5" Type="http://schemas.openxmlformats.org/officeDocument/2006/relationships/hyperlink" Target="https://www.google.de/search?q=projectlibre+available+in&amp;stick=H4sIAAAAAAAAAOPgE-LSz9U3yDOuSoo31FLJKLfST87PyUlNLsnMz9Mvzk8rKU8sSrVKLEvMzElMyklVyMwDAHXEqls0AAAA&amp;sa=X&amp;ved=2ahUKEwiLtO__xb3eAhWL-ioKHU4PCEgQ44YBKAMwH3oECAcQFg" TargetMode="External"/><Relationship Id="rId6"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192650" y="14291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000FF"/>
                </a:solidFill>
                <a:latin typeface="Georgia"/>
                <a:ea typeface="Georgia"/>
                <a:cs typeface="Georgia"/>
                <a:sym typeface="Georgia"/>
              </a:rPr>
              <a:t> </a:t>
            </a:r>
            <a:r>
              <a:rPr lang="en" sz="3000">
                <a:solidFill>
                  <a:srgbClr val="0000FF"/>
                </a:solidFill>
                <a:latin typeface="Nunito"/>
                <a:ea typeface="Nunito"/>
                <a:cs typeface="Nunito"/>
                <a:sym typeface="Nunito"/>
              </a:rPr>
              <a:t> </a:t>
            </a:r>
            <a:r>
              <a:rPr lang="en" sz="4800">
                <a:solidFill>
                  <a:srgbClr val="434343"/>
                </a:solidFill>
                <a:latin typeface="Nunito"/>
                <a:ea typeface="Nunito"/>
                <a:cs typeface="Nunito"/>
                <a:sym typeface="Nunito"/>
              </a:rPr>
              <a:t>T</a:t>
            </a:r>
            <a:r>
              <a:rPr lang="en" sz="4800">
                <a:solidFill>
                  <a:srgbClr val="434343"/>
                </a:solidFill>
                <a:latin typeface="Nunito"/>
                <a:ea typeface="Nunito"/>
                <a:cs typeface="Nunito"/>
                <a:sym typeface="Nunito"/>
              </a:rPr>
              <a:t>r</a:t>
            </a:r>
            <a:r>
              <a:rPr lang="en" sz="4800">
                <a:solidFill>
                  <a:srgbClr val="434343"/>
                </a:solidFill>
                <a:latin typeface="Nunito"/>
                <a:ea typeface="Nunito"/>
                <a:cs typeface="Nunito"/>
                <a:sym typeface="Nunito"/>
              </a:rPr>
              <a:t>ash Reporting System</a:t>
            </a:r>
            <a:endParaRPr sz="4800">
              <a:solidFill>
                <a:srgbClr val="434343"/>
              </a:solidFill>
              <a:latin typeface="Nunito"/>
              <a:ea typeface="Nunito"/>
              <a:cs typeface="Nunito"/>
              <a:sym typeface="Nunito"/>
            </a:endParaRPr>
          </a:p>
        </p:txBody>
      </p:sp>
      <p:sp>
        <p:nvSpPr>
          <p:cNvPr id="55" name="Google Shape;55;p13"/>
          <p:cNvSpPr txBox="1"/>
          <p:nvPr>
            <p:ph idx="1" type="subTitle"/>
          </p:nvPr>
        </p:nvSpPr>
        <p:spPr>
          <a:xfrm>
            <a:off x="192650" y="43509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00000"/>
                </a:solidFill>
                <a:latin typeface="Georgia"/>
                <a:ea typeface="Georgia"/>
                <a:cs typeface="Georgia"/>
                <a:sym typeface="Georgia"/>
              </a:rPr>
              <a:t>Open Source GIS</a:t>
            </a:r>
            <a:endParaRPr sz="1100">
              <a:solidFill>
                <a:srgbClr val="000000"/>
              </a:solidFill>
              <a:latin typeface="Georgia"/>
              <a:ea typeface="Georgia"/>
              <a:cs typeface="Georgia"/>
              <a:sym typeface="Georgia"/>
            </a:endParaRPr>
          </a:p>
          <a:p>
            <a:pPr indent="0" lvl="0" marL="0" rtl="0" algn="ctr">
              <a:spcBef>
                <a:spcPts val="0"/>
              </a:spcBef>
              <a:spcAft>
                <a:spcPts val="0"/>
              </a:spcAft>
              <a:buClr>
                <a:schemeClr val="dk1"/>
              </a:buClr>
              <a:buSzPts val="1100"/>
              <a:buFont typeface="Arial"/>
              <a:buNone/>
            </a:pPr>
            <a:r>
              <a:rPr lang="en" sz="1100">
                <a:solidFill>
                  <a:srgbClr val="000000"/>
                </a:solidFill>
                <a:latin typeface="Georgia"/>
                <a:ea typeface="Georgia"/>
                <a:cs typeface="Georgia"/>
                <a:sym typeface="Georgia"/>
              </a:rPr>
              <a:t>University of Applied Sciences</a:t>
            </a:r>
            <a:endParaRPr sz="1100">
              <a:solidFill>
                <a:srgbClr val="000000"/>
              </a:solidFill>
              <a:latin typeface="Georgia"/>
              <a:ea typeface="Georgia"/>
              <a:cs typeface="Georgia"/>
              <a:sym typeface="Georgia"/>
            </a:endParaRPr>
          </a:p>
          <a:p>
            <a:pPr indent="0" lvl="0" marL="0" rtl="0" algn="ctr">
              <a:spcBef>
                <a:spcPts val="0"/>
              </a:spcBef>
              <a:spcAft>
                <a:spcPts val="0"/>
              </a:spcAft>
              <a:buNone/>
            </a:pPr>
            <a:r>
              <a:t/>
            </a:r>
            <a:endParaRPr sz="1800">
              <a:solidFill>
                <a:srgbClr val="0000FF"/>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solidFill>
                  <a:srgbClr val="20124D"/>
                </a:solidFill>
                <a:latin typeface="Georgia"/>
                <a:ea typeface="Georgia"/>
                <a:cs typeface="Georgia"/>
                <a:sym typeface="Georgia"/>
              </a:rPr>
              <a:t>Developing a web/mobile--GIS app --&gt; Trash Reporting System.</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Georgia"/>
                <a:ea typeface="Georgia"/>
                <a:cs typeface="Georgia"/>
                <a:sym typeface="Georgia"/>
              </a:rPr>
              <a:t>3.   </a:t>
            </a:r>
            <a:r>
              <a:rPr b="1" lang="en">
                <a:solidFill>
                  <a:schemeClr val="dk1"/>
                </a:solidFill>
                <a:latin typeface="Georgia"/>
                <a:ea typeface="Georgia"/>
                <a:cs typeface="Georgia"/>
                <a:sym typeface="Georgia"/>
              </a:rPr>
              <a:t>Presented map with points of trash</a:t>
            </a:r>
            <a:endParaRPr b="1">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The users can choose a desired basemap like osm or sat with the projection: EPSG:4839 = ETRS89 / EPSG:3857 = WGS84</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For this moment it's a beta version so it will be designated only for KA first.</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The map will contain the necessary standard tools:</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Zoom, pan, north arrow, scale bar, search functions (still have not decided),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coordinates, map image, legend, layers (base+points),</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feature information (trash type and time of reporting), metadata (still have not decided)</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    </a:t>
            </a:r>
            <a:r>
              <a:rPr b="1" lang="en">
                <a:solidFill>
                  <a:schemeClr val="dk1"/>
                </a:solidFill>
                <a:latin typeface="Georgia"/>
                <a:ea typeface="Georgia"/>
                <a:cs typeface="Georgia"/>
                <a:sym typeface="Georgia"/>
              </a:rPr>
              <a:t>Statistics of trash in Karlsruhe</a:t>
            </a:r>
            <a:endParaRPr b="1">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latin typeface="Georgia"/>
              <a:ea typeface="Georgia"/>
              <a:cs typeface="Georgia"/>
              <a:sym typeface="Georgia"/>
            </a:endParaRPr>
          </a:p>
          <a:p>
            <a:pPr indent="0" lvl="0" marL="0" rtl="0" algn="just">
              <a:spcBef>
                <a:spcPts val="0"/>
              </a:spcBef>
              <a:spcAft>
                <a:spcPts val="0"/>
              </a:spcAft>
              <a:buNone/>
            </a:pPr>
            <a:r>
              <a:rPr lang="en">
                <a:solidFill>
                  <a:schemeClr val="dk1"/>
                </a:solidFill>
                <a:latin typeface="Georgia"/>
                <a:ea typeface="Georgia"/>
                <a:cs typeface="Georgia"/>
                <a:sym typeface="Georgia"/>
              </a:rPr>
              <a:t>users can assess the quality of the trash removal service given by the municipality (it will be presented how much time the point is on the map).</a:t>
            </a:r>
            <a:endParaRPr>
              <a:solidFill>
                <a:schemeClr val="dk1"/>
              </a:solidFill>
              <a:latin typeface="Georgia"/>
              <a:ea typeface="Georgia"/>
              <a:cs typeface="Georgia"/>
              <a:sym typeface="Georgia"/>
            </a:endParaRPr>
          </a:p>
          <a:p>
            <a:pPr indent="0" lvl="0" marL="0" rtl="0" algn="just">
              <a:spcBef>
                <a:spcPts val="0"/>
              </a:spcBef>
              <a:spcAft>
                <a:spcPts val="0"/>
              </a:spcAft>
              <a:buNone/>
            </a:pPr>
            <a:r>
              <a:rPr lang="en">
                <a:solidFill>
                  <a:schemeClr val="dk1"/>
                </a:solidFill>
                <a:latin typeface="Georgia"/>
                <a:ea typeface="Georgia"/>
                <a:cs typeface="Georgia"/>
                <a:sym typeface="Georgia"/>
              </a:rPr>
              <a:t>The municipality/service provider is capable of planning and analyzing its work routine. Which and where trash cans are needed. Better service for the users, fuel consumption is moderated by the service provider with optimal routing/work organization due to more available info. The users can observe at stats such as number of points, number of points per area or quarter, most common trash type, less common trash type, avg. time of points on map until removed, longest time, shortest time --&gt; to get an analysis service quality by area.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
        <p:nvSpPr>
          <p:cNvPr id="119" name="Google Shape;119;p23"/>
          <p:cNvSpPr txBox="1"/>
          <p:nvPr/>
        </p:nvSpPr>
        <p:spPr>
          <a:xfrm>
            <a:off x="0" y="0"/>
            <a:ext cx="8909400" cy="93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20124D"/>
                </a:solidFill>
                <a:latin typeface="Georgia"/>
                <a:ea typeface="Georgia"/>
                <a:cs typeface="Georgia"/>
                <a:sym typeface="Georgia"/>
              </a:rPr>
              <a:t>Developing a web/mobile--GIS app --&gt; Trash Reporting System.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0" y="1301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20124D"/>
                </a:solidFill>
                <a:latin typeface="Georgia"/>
                <a:ea typeface="Georgia"/>
                <a:cs typeface="Georgia"/>
                <a:sym typeface="Georgia"/>
              </a:rPr>
              <a:t>How did this born?</a:t>
            </a:r>
            <a:endParaRPr b="1">
              <a:solidFill>
                <a:srgbClr val="20124D"/>
              </a:solidFill>
              <a:latin typeface="Georgia"/>
              <a:ea typeface="Georgia"/>
              <a:cs typeface="Georgia"/>
              <a:sym typeface="Georgia"/>
            </a:endParaRPr>
          </a:p>
          <a:p>
            <a:pPr indent="0" lvl="0" marL="0" rtl="0" algn="l">
              <a:lnSpc>
                <a:spcPct val="115000"/>
              </a:lnSpc>
              <a:spcBef>
                <a:spcPts val="0"/>
              </a:spcBef>
              <a:spcAft>
                <a:spcPts val="0"/>
              </a:spcAft>
              <a:buNone/>
            </a:pPr>
            <a:r>
              <a:t/>
            </a:r>
            <a:endParaRPr b="1" sz="1100">
              <a:solidFill>
                <a:srgbClr val="20124D"/>
              </a:solidFill>
              <a:latin typeface="Georgia"/>
              <a:ea typeface="Georgia"/>
              <a:cs typeface="Georgia"/>
              <a:sym typeface="Georgia"/>
            </a:endParaRPr>
          </a:p>
        </p:txBody>
      </p:sp>
      <p:sp>
        <p:nvSpPr>
          <p:cNvPr id="125" name="Google Shape;125;p24"/>
          <p:cNvSpPr txBox="1"/>
          <p:nvPr>
            <p:ph idx="1" type="body"/>
          </p:nvPr>
        </p:nvSpPr>
        <p:spPr>
          <a:xfrm>
            <a:off x="101775" y="7588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Georgia"/>
              <a:buAutoNum type="arabicPeriod"/>
            </a:pPr>
            <a:r>
              <a:rPr lang="en">
                <a:solidFill>
                  <a:schemeClr val="dk1"/>
                </a:solidFill>
                <a:latin typeface="Georgia"/>
                <a:ea typeface="Georgia"/>
                <a:cs typeface="Georgia"/>
                <a:sym typeface="Georgia"/>
              </a:rPr>
              <a:t>Running</a:t>
            </a:r>
            <a:r>
              <a:rPr lang="en">
                <a:solidFill>
                  <a:schemeClr val="dk1"/>
                </a:solidFill>
                <a:latin typeface="Georgia"/>
                <a:ea typeface="Georgia"/>
                <a:cs typeface="Georgia"/>
                <a:sym typeface="Georgia"/>
              </a:rPr>
              <a:t> daily allover KA,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and sometimes being exposed</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to trash on the street</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2.     Insufficient amount of</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trash cans at the different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campuses</a:t>
            </a:r>
            <a:endParaRPr>
              <a:solidFill>
                <a:schemeClr val="dk1"/>
              </a:solidFill>
              <a:latin typeface="Georgia"/>
              <a:ea typeface="Georgia"/>
              <a:cs typeface="Georgia"/>
              <a:sym typeface="Georgia"/>
            </a:endParaRPr>
          </a:p>
          <a:p>
            <a:pPr indent="0" lvl="0" marL="0" rtl="0" algn="l">
              <a:spcBef>
                <a:spcPts val="0"/>
              </a:spcBef>
              <a:spcAft>
                <a:spcPts val="1600"/>
              </a:spcAft>
              <a:buNone/>
            </a:pPr>
            <a:r>
              <a:t/>
            </a:r>
            <a:endParaRPr>
              <a:latin typeface="Georgia"/>
              <a:ea typeface="Georgia"/>
              <a:cs typeface="Georgia"/>
              <a:sym typeface="Georgia"/>
            </a:endParaRPr>
          </a:p>
        </p:txBody>
      </p:sp>
      <p:pic>
        <p:nvPicPr>
          <p:cNvPr id="126" name="Google Shape;126;p24"/>
          <p:cNvPicPr preferRelativeResize="0"/>
          <p:nvPr/>
        </p:nvPicPr>
        <p:blipFill>
          <a:blip r:embed="rId3">
            <a:alphaModFix/>
          </a:blip>
          <a:stretch>
            <a:fillRect/>
          </a:stretch>
        </p:blipFill>
        <p:spPr>
          <a:xfrm>
            <a:off x="4000525" y="205225"/>
            <a:ext cx="4829151" cy="463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56525"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20124D"/>
                </a:solidFill>
                <a:latin typeface="Georgia"/>
                <a:ea typeface="Georgia"/>
                <a:cs typeface="Georgia"/>
                <a:sym typeface="Georgia"/>
              </a:rPr>
              <a:t>Tools &amp; system </a:t>
            </a:r>
            <a:r>
              <a:rPr b="1" lang="en" sz="3000">
                <a:solidFill>
                  <a:srgbClr val="20124D"/>
                </a:solidFill>
                <a:latin typeface="Georgia"/>
                <a:ea typeface="Georgia"/>
                <a:cs typeface="Georgia"/>
                <a:sym typeface="Georgia"/>
              </a:rPr>
              <a:t>architecture</a:t>
            </a:r>
            <a:endParaRPr b="1" sz="3000">
              <a:solidFill>
                <a:srgbClr val="20124D"/>
              </a:solidFill>
              <a:latin typeface="Georgia"/>
              <a:ea typeface="Georgia"/>
              <a:cs typeface="Georgia"/>
              <a:sym typeface="Georgia"/>
            </a:endParaRPr>
          </a:p>
        </p:txBody>
      </p:sp>
      <p:sp>
        <p:nvSpPr>
          <p:cNvPr id="132" name="Google Shape;13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rPr>
              <a:t>Se</a:t>
            </a:r>
            <a:r>
              <a:rPr b="1" lang="en">
                <a:solidFill>
                  <a:schemeClr val="dk1"/>
                </a:solidFill>
                <a:latin typeface="Georgia"/>
                <a:ea typeface="Georgia"/>
                <a:cs typeface="Georgia"/>
                <a:sym typeface="Georgia"/>
              </a:rPr>
              <a:t>rver side </a:t>
            </a:r>
            <a:r>
              <a:rPr lang="en">
                <a:solidFill>
                  <a:schemeClr val="dk1"/>
                </a:solidFill>
                <a:latin typeface="Georgia"/>
                <a:ea typeface="Georgia"/>
                <a:cs typeface="Georgia"/>
                <a:sym typeface="Georgia"/>
              </a:rPr>
              <a:t>- Flask/Django because it's a quick and simple framework and it's suitable for small projects and it's trendy in the GIS world (Geodjango). </a:t>
            </a:r>
            <a:endParaRPr>
              <a:solidFill>
                <a:schemeClr val="dk1"/>
              </a:solidFill>
              <a:latin typeface="Georgia"/>
              <a:ea typeface="Georgia"/>
              <a:cs typeface="Georgia"/>
              <a:sym typeface="Georgia"/>
            </a:endParaRPr>
          </a:p>
          <a:p>
            <a:pPr indent="0" lvl="0" marL="0" rtl="0" algn="just">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Flask is simpler for a small project, but if additional functions will be required in the future, it would be better to use Django, so we should decide on this. </a:t>
            </a:r>
            <a:endParaRPr>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DB – PostGIS  because in the future more geospatial analysis can be done by the users/developers/trash service for an optimal trash cans location/type/routing etc… moreover it is actually a "standard" in the GIS world, so even though some other DB systems are available such as sql server and oracle offer this possibility, we should stick with the more common, and open source free tool.</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There will be a table for the users with their hashed passwords so they could login and renew their passwords.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Another table will be dedicated to the data the users entered with a time column. It is designated only for KA at that moment thus a normal time column is sufficient (no additional timezones)</a:t>
            </a:r>
            <a:endParaRPr>
              <a:solidFill>
                <a:schemeClr val="dk1"/>
              </a:solidFill>
              <a:latin typeface="Georgia"/>
              <a:ea typeface="Georgia"/>
              <a:cs typeface="Georgia"/>
              <a:sym typeface="Georgia"/>
            </a:endParaRPr>
          </a:p>
        </p:txBody>
      </p:sp>
      <p:sp>
        <p:nvSpPr>
          <p:cNvPr id="138" name="Google Shape;138;p26"/>
          <p:cNvSpPr txBox="1"/>
          <p:nvPr>
            <p:ph type="title"/>
          </p:nvPr>
        </p:nvSpPr>
        <p:spPr>
          <a:xfrm>
            <a:off x="56525"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20124D"/>
                </a:solidFill>
                <a:latin typeface="Georgia"/>
                <a:ea typeface="Georgia"/>
                <a:cs typeface="Georgia"/>
                <a:sym typeface="Georgia"/>
              </a:rPr>
              <a:t>Tools &amp; system architecture</a:t>
            </a:r>
            <a:endParaRPr b="1" sz="3000">
              <a:solidFill>
                <a:srgbClr val="20124D"/>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Georgia"/>
                <a:ea typeface="Georgia"/>
                <a:cs typeface="Georgia"/>
                <a:sym typeface="Georgia"/>
              </a:rPr>
              <a:t>Client side</a:t>
            </a:r>
            <a:r>
              <a:rPr lang="en">
                <a:solidFill>
                  <a:schemeClr val="dk1"/>
                </a:solidFill>
                <a:latin typeface="Georgia"/>
                <a:ea typeface="Georgia"/>
                <a:cs typeface="Georgia"/>
                <a:sym typeface="Georgia"/>
              </a:rPr>
              <a:t> - OpenLayers/Leaflet - leaflet is really simple to use and for now only points should be presented so openlayers is not necessary. OL can employ more tools than Leaflet and for further development it might be necessary, so we should decide on it. Additionally, Bootstrap will be employed for a nicer looking app. PJ4 would might be used as well. JQuery will be called for AJAX.</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 As a result, some HTML, CSS, JS, files will be created.</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If some libraries have been forgotten/will be used later on, the </a:t>
            </a:r>
            <a:r>
              <a:rPr lang="en">
                <a:solidFill>
                  <a:schemeClr val="dk1"/>
                </a:solidFill>
                <a:latin typeface="Georgia"/>
                <a:ea typeface="Georgia"/>
                <a:cs typeface="Georgia"/>
                <a:sym typeface="Georgia"/>
              </a:rPr>
              <a:t>project</a:t>
            </a:r>
            <a:r>
              <a:rPr lang="en">
                <a:solidFill>
                  <a:schemeClr val="dk1"/>
                </a:solidFill>
                <a:latin typeface="Georgia"/>
                <a:ea typeface="Georgia"/>
                <a:cs typeface="Georgia"/>
                <a:sym typeface="Georgia"/>
              </a:rPr>
              <a:t> managers will be updated to document and monitor the process adequately. </a:t>
            </a:r>
            <a:endParaRPr>
              <a:solidFill>
                <a:schemeClr val="dk1"/>
              </a:solidFill>
              <a:latin typeface="Georgia"/>
              <a:ea typeface="Georgia"/>
              <a:cs typeface="Georgia"/>
              <a:sym typeface="Georgia"/>
            </a:endParaRPr>
          </a:p>
        </p:txBody>
      </p:sp>
      <p:sp>
        <p:nvSpPr>
          <p:cNvPr id="144" name="Google Shape;144;p27"/>
          <p:cNvSpPr txBox="1"/>
          <p:nvPr>
            <p:ph type="title"/>
          </p:nvPr>
        </p:nvSpPr>
        <p:spPr>
          <a:xfrm>
            <a:off x="56525"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20124D"/>
                </a:solidFill>
                <a:latin typeface="Georgia"/>
                <a:ea typeface="Georgia"/>
                <a:cs typeface="Georgia"/>
                <a:sym typeface="Georgia"/>
              </a:rPr>
              <a:t>Tools &amp; system architecture</a:t>
            </a:r>
            <a:endParaRPr b="1" sz="3000">
              <a:solidFill>
                <a:srgbClr val="20124D"/>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Georgia"/>
                <a:ea typeface="Georgia"/>
                <a:cs typeface="Georgia"/>
                <a:sym typeface="Georgia"/>
              </a:rPr>
              <a:t>Flask/Django</a:t>
            </a:r>
            <a:r>
              <a:rPr lang="en">
                <a:solidFill>
                  <a:schemeClr val="dk1"/>
                </a:solidFill>
                <a:latin typeface="Georgia"/>
                <a:ea typeface="Georgia"/>
                <a:cs typeface="Georgia"/>
                <a:sym typeface="Georgia"/>
              </a:rPr>
              <a:t> will connect to the</a:t>
            </a:r>
            <a:r>
              <a:rPr b="1" lang="en">
                <a:solidFill>
                  <a:schemeClr val="dk1"/>
                </a:solidFill>
                <a:latin typeface="Georgia"/>
                <a:ea typeface="Georgia"/>
                <a:cs typeface="Georgia"/>
                <a:sym typeface="Georgia"/>
              </a:rPr>
              <a:t> DB</a:t>
            </a:r>
            <a:r>
              <a:rPr lang="en">
                <a:solidFill>
                  <a:schemeClr val="dk1"/>
                </a:solidFill>
                <a:latin typeface="Georgia"/>
                <a:ea typeface="Georgia"/>
                <a:cs typeface="Georgia"/>
                <a:sym typeface="Georgia"/>
              </a:rPr>
              <a:t> adding users and input the users’ data inside </a:t>
            </a:r>
            <a:r>
              <a:rPr b="1" lang="en">
                <a:solidFill>
                  <a:schemeClr val="dk1"/>
                </a:solidFill>
                <a:latin typeface="Georgia"/>
                <a:ea typeface="Georgia"/>
                <a:cs typeface="Georgia"/>
                <a:sym typeface="Georgia"/>
              </a:rPr>
              <a:t>PostGIS</a:t>
            </a:r>
            <a:r>
              <a:rPr lang="en">
                <a:solidFill>
                  <a:schemeClr val="dk1"/>
                </a:solidFill>
                <a:latin typeface="Georgia"/>
                <a:ea typeface="Georgia"/>
                <a:cs typeface="Georgia"/>
                <a:sym typeface="Georgia"/>
              </a:rPr>
              <a:t>, and Python and JS will be connected through AJAX in the form (the user will have automatic coords in the form though HTML5&amp;JS).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In addition, some calculations will take place on the server side, to present the statistics of the trash removal service to the users.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Files will be split as much of possible to maintain a cleaner code during the project regarding all project’s different tools.</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1600"/>
              </a:spcAft>
              <a:buNone/>
            </a:pPr>
            <a:r>
              <a:t/>
            </a:r>
            <a:endParaRPr/>
          </a:p>
        </p:txBody>
      </p:sp>
      <p:sp>
        <p:nvSpPr>
          <p:cNvPr id="150" name="Google Shape;150;p28"/>
          <p:cNvSpPr txBox="1"/>
          <p:nvPr>
            <p:ph type="title"/>
          </p:nvPr>
        </p:nvSpPr>
        <p:spPr>
          <a:xfrm>
            <a:off x="56525"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20124D"/>
                </a:solidFill>
                <a:latin typeface="Georgia"/>
                <a:ea typeface="Georgia"/>
                <a:cs typeface="Georgia"/>
                <a:sym typeface="Georgia"/>
              </a:rPr>
              <a:t>Tools &amp; system architecture</a:t>
            </a:r>
            <a:endParaRPr b="1" sz="3000">
              <a:solidFill>
                <a:srgbClr val="20124D"/>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Geo</a:t>
            </a:r>
            <a:r>
              <a:rPr b="1" lang="en">
                <a:solidFill>
                  <a:schemeClr val="dk1"/>
                </a:solidFill>
                <a:latin typeface="Georgia"/>
                <a:ea typeface="Georgia"/>
                <a:cs typeface="Georgia"/>
                <a:sym typeface="Georgia"/>
              </a:rPr>
              <a:t>server</a:t>
            </a:r>
            <a:r>
              <a:rPr lang="en">
                <a:solidFill>
                  <a:schemeClr val="dk1"/>
                </a:solidFill>
                <a:latin typeface="Georgia"/>
                <a:ea typeface="Georgia"/>
                <a:cs typeface="Georgia"/>
                <a:sym typeface="Georgia"/>
              </a:rPr>
              <a:t> will link between PostGIS points &amp; the rendered map on the client side, to make the services standardized (OGC-Server is a specialized render engine) with regards to controlling on data, projection, distribution and styling of the data. Moreover, in the future additional several sources of geodata will be necessary, hence it would be suggested to apply from the base a service to handle this matter.</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Apache/Tomcat will be employed depends on the machine.</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1600"/>
              </a:spcBef>
              <a:spcAft>
                <a:spcPts val="1600"/>
              </a:spcAft>
              <a:buNone/>
            </a:pPr>
            <a:r>
              <a:t/>
            </a:r>
            <a:endParaRPr/>
          </a:p>
        </p:txBody>
      </p:sp>
      <p:sp>
        <p:nvSpPr>
          <p:cNvPr id="156" name="Google Shape;156;p29"/>
          <p:cNvSpPr txBox="1"/>
          <p:nvPr>
            <p:ph type="title"/>
          </p:nvPr>
        </p:nvSpPr>
        <p:spPr>
          <a:xfrm>
            <a:off x="56525"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20124D"/>
                </a:solidFill>
                <a:latin typeface="Georgia"/>
                <a:ea typeface="Georgia"/>
                <a:cs typeface="Georgia"/>
                <a:sym typeface="Georgia"/>
              </a:rPr>
              <a:t>Tools &amp; system architecture</a:t>
            </a:r>
            <a:endParaRPr b="1" sz="3000">
              <a:solidFill>
                <a:srgbClr val="20124D"/>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Georgia"/>
                <a:ea typeface="Georgia"/>
                <a:cs typeface="Georgia"/>
                <a:sym typeface="Georgia"/>
              </a:rPr>
              <a:t>Hesitations</a:t>
            </a:r>
            <a:endParaRPr b="1">
              <a:solidFill>
                <a:srgbClr val="073763"/>
              </a:solidFill>
              <a:latin typeface="Georgia"/>
              <a:ea typeface="Georgia"/>
              <a:cs typeface="Georgia"/>
              <a:sym typeface="Georgia"/>
            </a:endParaRPr>
          </a:p>
        </p:txBody>
      </p:sp>
      <p:sp>
        <p:nvSpPr>
          <p:cNvPr id="162" name="Google Shape;16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Should a user upload an image as a solution for spamming/better trash type filtering?</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Is geoserver really necessary in this case?</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Django VS Flask?</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OL VS Leaflet?</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Search functions on the map: area? Trash type? Number of hours?...</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Metadata?</a:t>
            </a:r>
            <a:endParaRPr>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a:solidFill>
                  <a:schemeClr val="dk1"/>
                </a:solidFill>
                <a:latin typeface="Georgia"/>
                <a:ea typeface="Georgia"/>
                <a:cs typeface="Georgia"/>
                <a:sym typeface="Georgia"/>
              </a:rPr>
              <a:t>Which projection would be more </a:t>
            </a:r>
            <a:r>
              <a:rPr lang="en">
                <a:solidFill>
                  <a:schemeClr val="dk1"/>
                </a:solidFill>
                <a:latin typeface="Georgia"/>
                <a:ea typeface="Georgia"/>
                <a:cs typeface="Georgia"/>
                <a:sym typeface="Georgia"/>
              </a:rPr>
              <a:t>suitable</a:t>
            </a:r>
            <a:r>
              <a:rPr lang="en">
                <a:solidFill>
                  <a:schemeClr val="dk1"/>
                </a:solidFill>
                <a:latin typeface="Georgia"/>
                <a:ea typeface="Georgia"/>
                <a:cs typeface="Georgia"/>
                <a:sym typeface="Georgia"/>
              </a:rPr>
              <a:t>?</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Precise project planning &amp; successful prediction of milestones?</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Unforecasted hesitations/problems that will occur during work process</a:t>
            </a:r>
            <a:endParaRPr>
              <a:solidFill>
                <a:schemeClr val="dk1"/>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Georgia"/>
                <a:ea typeface="Georgia"/>
                <a:cs typeface="Georgia"/>
                <a:sym typeface="Georgia"/>
              </a:rPr>
              <a:t>Planned Window Structure</a:t>
            </a:r>
            <a:endParaRPr b="1">
              <a:solidFill>
                <a:srgbClr val="073763"/>
              </a:solidFill>
              <a:latin typeface="Georgia"/>
              <a:ea typeface="Georgia"/>
              <a:cs typeface="Georgia"/>
              <a:sym typeface="Georgia"/>
            </a:endParaRPr>
          </a:p>
        </p:txBody>
      </p:sp>
      <p:sp>
        <p:nvSpPr>
          <p:cNvPr id="168" name="Google Shape;168;p31"/>
          <p:cNvSpPr/>
          <p:nvPr/>
        </p:nvSpPr>
        <p:spPr>
          <a:xfrm>
            <a:off x="802950" y="1802875"/>
            <a:ext cx="1045500" cy="18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1"/>
          <p:cNvSpPr/>
          <p:nvPr/>
        </p:nvSpPr>
        <p:spPr>
          <a:xfrm>
            <a:off x="2750650" y="1802875"/>
            <a:ext cx="1045500" cy="916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1"/>
          <p:cNvSpPr/>
          <p:nvPr/>
        </p:nvSpPr>
        <p:spPr>
          <a:xfrm>
            <a:off x="2750650" y="2719375"/>
            <a:ext cx="1045500" cy="9165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31"/>
          <p:cNvCxnSpPr>
            <a:stCxn id="168" idx="3"/>
            <a:endCxn id="169" idx="1"/>
          </p:cNvCxnSpPr>
          <p:nvPr/>
        </p:nvCxnSpPr>
        <p:spPr>
          <a:xfrm flipH="1" rot="10800000">
            <a:off x="1848450" y="2260975"/>
            <a:ext cx="902100" cy="46230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31"/>
          <p:cNvCxnSpPr>
            <a:stCxn id="168" idx="3"/>
            <a:endCxn id="170" idx="1"/>
          </p:cNvCxnSpPr>
          <p:nvPr/>
        </p:nvCxnSpPr>
        <p:spPr>
          <a:xfrm>
            <a:off x="1848450" y="2723275"/>
            <a:ext cx="902100" cy="454500"/>
          </a:xfrm>
          <a:prstGeom prst="straightConnector1">
            <a:avLst/>
          </a:prstGeom>
          <a:noFill/>
          <a:ln cap="flat" cmpd="sng" w="9525">
            <a:solidFill>
              <a:schemeClr val="dk2"/>
            </a:solidFill>
            <a:prstDash val="solid"/>
            <a:round/>
            <a:headEnd len="med" w="med" type="none"/>
            <a:tailEnd len="med" w="med" type="triangle"/>
          </a:ln>
        </p:spPr>
      </p:cxnSp>
      <p:pic>
        <p:nvPicPr>
          <p:cNvPr id="173" name="Google Shape;173;p31"/>
          <p:cNvPicPr preferRelativeResize="0"/>
          <p:nvPr/>
        </p:nvPicPr>
        <p:blipFill>
          <a:blip r:embed="rId3">
            <a:alphaModFix/>
          </a:blip>
          <a:stretch>
            <a:fillRect/>
          </a:stretch>
        </p:blipFill>
        <p:spPr>
          <a:xfrm>
            <a:off x="2864413" y="2768648"/>
            <a:ext cx="817975" cy="817975"/>
          </a:xfrm>
          <a:prstGeom prst="rect">
            <a:avLst/>
          </a:prstGeom>
          <a:noFill/>
          <a:ln>
            <a:noFill/>
          </a:ln>
        </p:spPr>
      </p:pic>
      <p:pic>
        <p:nvPicPr>
          <p:cNvPr id="174" name="Google Shape;174;p31"/>
          <p:cNvPicPr preferRelativeResize="0"/>
          <p:nvPr/>
        </p:nvPicPr>
        <p:blipFill rotWithShape="1">
          <a:blip r:embed="rId4">
            <a:alphaModFix/>
          </a:blip>
          <a:srcRect b="0" l="9654" r="9622" t="0"/>
          <a:stretch/>
        </p:blipFill>
        <p:spPr>
          <a:xfrm>
            <a:off x="2809025" y="1852138"/>
            <a:ext cx="928759" cy="817975"/>
          </a:xfrm>
          <a:prstGeom prst="rect">
            <a:avLst/>
          </a:prstGeom>
          <a:noFill/>
          <a:ln>
            <a:noFill/>
          </a:ln>
        </p:spPr>
      </p:pic>
      <p:sp>
        <p:nvSpPr>
          <p:cNvPr id="175" name="Google Shape;175;p31"/>
          <p:cNvSpPr txBox="1"/>
          <p:nvPr/>
        </p:nvSpPr>
        <p:spPr>
          <a:xfrm>
            <a:off x="815275" y="2515225"/>
            <a:ext cx="9747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Login</a:t>
            </a:r>
            <a:endParaRPr/>
          </a:p>
        </p:txBody>
      </p:sp>
      <p:sp>
        <p:nvSpPr>
          <p:cNvPr id="176" name="Google Shape;176;p31"/>
          <p:cNvSpPr/>
          <p:nvPr/>
        </p:nvSpPr>
        <p:spPr>
          <a:xfrm>
            <a:off x="4756825" y="1802875"/>
            <a:ext cx="1045500" cy="18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31"/>
          <p:cNvCxnSpPr/>
          <p:nvPr/>
        </p:nvCxnSpPr>
        <p:spPr>
          <a:xfrm>
            <a:off x="3796225" y="3177775"/>
            <a:ext cx="964500" cy="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31"/>
          <p:cNvCxnSpPr>
            <a:stCxn id="169" idx="3"/>
          </p:cNvCxnSpPr>
          <p:nvPr/>
        </p:nvCxnSpPr>
        <p:spPr>
          <a:xfrm>
            <a:off x="3796150" y="2261125"/>
            <a:ext cx="956100" cy="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31"/>
          <p:cNvSpPr txBox="1"/>
          <p:nvPr/>
        </p:nvSpPr>
        <p:spPr>
          <a:xfrm>
            <a:off x="4815125" y="2515225"/>
            <a:ext cx="9747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Map</a:t>
            </a:r>
            <a:endParaRPr/>
          </a:p>
        </p:txBody>
      </p:sp>
      <p:cxnSp>
        <p:nvCxnSpPr>
          <p:cNvPr id="180" name="Google Shape;180;p31"/>
          <p:cNvCxnSpPr/>
          <p:nvPr/>
        </p:nvCxnSpPr>
        <p:spPr>
          <a:xfrm>
            <a:off x="5806900" y="2253338"/>
            <a:ext cx="964500" cy="0"/>
          </a:xfrm>
          <a:prstGeom prst="straightConnector1">
            <a:avLst/>
          </a:prstGeom>
          <a:noFill/>
          <a:ln cap="flat" cmpd="sng" w="9525">
            <a:solidFill>
              <a:schemeClr val="dk2"/>
            </a:solidFill>
            <a:prstDash val="solid"/>
            <a:round/>
            <a:headEnd len="med" w="med" type="none"/>
            <a:tailEnd len="med" w="med" type="triangle"/>
          </a:ln>
        </p:spPr>
      </p:cxnSp>
      <p:sp>
        <p:nvSpPr>
          <p:cNvPr id="181" name="Google Shape;181;p31"/>
          <p:cNvSpPr/>
          <p:nvPr/>
        </p:nvSpPr>
        <p:spPr>
          <a:xfrm>
            <a:off x="6767575" y="1802888"/>
            <a:ext cx="1045500" cy="91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txBox="1"/>
          <p:nvPr/>
        </p:nvSpPr>
        <p:spPr>
          <a:xfrm>
            <a:off x="6802975" y="2053088"/>
            <a:ext cx="9747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Form</a:t>
            </a:r>
            <a:endParaRPr/>
          </a:p>
        </p:txBody>
      </p:sp>
      <p:sp>
        <p:nvSpPr>
          <p:cNvPr id="183" name="Google Shape;183;p31"/>
          <p:cNvSpPr/>
          <p:nvPr/>
        </p:nvSpPr>
        <p:spPr>
          <a:xfrm>
            <a:off x="6708500" y="3007225"/>
            <a:ext cx="352800" cy="341100"/>
          </a:xfrm>
          <a:prstGeom prst="mathMultiply">
            <a:avLst>
              <a:gd fmla="val 2352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 name="Google Shape;184;p31"/>
          <p:cNvCxnSpPr/>
          <p:nvPr/>
        </p:nvCxnSpPr>
        <p:spPr>
          <a:xfrm>
            <a:off x="5806900" y="3177763"/>
            <a:ext cx="964500" cy="0"/>
          </a:xfrm>
          <a:prstGeom prst="straightConnector1">
            <a:avLst/>
          </a:prstGeom>
          <a:noFill/>
          <a:ln cap="flat" cmpd="sng" w="9525">
            <a:solidFill>
              <a:schemeClr val="dk2"/>
            </a:solidFill>
            <a:prstDash val="solid"/>
            <a:round/>
            <a:headEnd len="med" w="med" type="none"/>
            <a:tailEnd len="med" w="med" type="diamond"/>
          </a:ln>
        </p:spPr>
      </p:cxnSp>
      <p:sp>
        <p:nvSpPr>
          <p:cNvPr id="185" name="Google Shape;185;p31"/>
          <p:cNvSpPr/>
          <p:nvPr/>
        </p:nvSpPr>
        <p:spPr>
          <a:xfrm>
            <a:off x="7482225" y="382875"/>
            <a:ext cx="1045500" cy="697000"/>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txBox="1"/>
          <p:nvPr/>
        </p:nvSpPr>
        <p:spPr>
          <a:xfrm>
            <a:off x="7517625" y="601613"/>
            <a:ext cx="9747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Server</a:t>
            </a:r>
            <a:endParaRPr/>
          </a:p>
        </p:txBody>
      </p:sp>
      <p:cxnSp>
        <p:nvCxnSpPr>
          <p:cNvPr id="187" name="Google Shape;187;p31"/>
          <p:cNvCxnSpPr>
            <a:stCxn id="181" idx="0"/>
            <a:endCxn id="185" idx="3"/>
          </p:cNvCxnSpPr>
          <p:nvPr/>
        </p:nvCxnSpPr>
        <p:spPr>
          <a:xfrm flipH="1" rot="10800000">
            <a:off x="7290325" y="1079888"/>
            <a:ext cx="714600" cy="7230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31"/>
          <p:cNvCxnSpPr>
            <a:endCxn id="176" idx="0"/>
          </p:cNvCxnSpPr>
          <p:nvPr/>
        </p:nvCxnSpPr>
        <p:spPr>
          <a:xfrm flipH="1">
            <a:off x="5279575" y="731275"/>
            <a:ext cx="2202600" cy="10716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31"/>
          <p:cNvCxnSpPr/>
          <p:nvPr/>
        </p:nvCxnSpPr>
        <p:spPr>
          <a:xfrm>
            <a:off x="5279575" y="3643675"/>
            <a:ext cx="0" cy="3561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31"/>
          <p:cNvSpPr/>
          <p:nvPr/>
        </p:nvSpPr>
        <p:spPr>
          <a:xfrm>
            <a:off x="4756825" y="3999763"/>
            <a:ext cx="1045500" cy="91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txBox="1"/>
          <p:nvPr/>
        </p:nvSpPr>
        <p:spPr>
          <a:xfrm>
            <a:off x="4792225" y="4249963"/>
            <a:ext cx="9747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Menu</a:t>
            </a:r>
            <a:endParaRPr/>
          </a:p>
        </p:txBody>
      </p:sp>
      <p:sp>
        <p:nvSpPr>
          <p:cNvPr id="192" name="Google Shape;192;p31"/>
          <p:cNvSpPr/>
          <p:nvPr/>
        </p:nvSpPr>
        <p:spPr>
          <a:xfrm>
            <a:off x="223100" y="2615875"/>
            <a:ext cx="533700" cy="21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145136" y="0"/>
            <a:ext cx="6853730" cy="5143500"/>
          </a:xfrm>
          <a:prstGeom prst="rect">
            <a:avLst/>
          </a:prstGeom>
          <a:noFill/>
          <a:ln>
            <a:noFill/>
          </a:ln>
        </p:spPr>
      </p:pic>
      <p:sp>
        <p:nvSpPr>
          <p:cNvPr id="61" name="Google Shape;61;p14"/>
          <p:cNvSpPr txBox="1"/>
          <p:nvPr/>
        </p:nvSpPr>
        <p:spPr>
          <a:xfrm>
            <a:off x="1217163" y="3927525"/>
            <a:ext cx="1799700" cy="3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Lora"/>
                <a:ea typeface="Lora"/>
                <a:cs typeface="Lora"/>
                <a:sym typeface="Lora"/>
              </a:rPr>
              <a:t>Shaiful Islam</a:t>
            </a:r>
            <a:endParaRPr b="1" sz="1800">
              <a:latin typeface="Lora"/>
              <a:ea typeface="Lora"/>
              <a:cs typeface="Lora"/>
              <a:sym typeface="Lora"/>
            </a:endParaRPr>
          </a:p>
        </p:txBody>
      </p:sp>
      <p:sp>
        <p:nvSpPr>
          <p:cNvPr id="62" name="Google Shape;62;p14"/>
          <p:cNvSpPr txBox="1"/>
          <p:nvPr/>
        </p:nvSpPr>
        <p:spPr>
          <a:xfrm>
            <a:off x="1781013" y="685225"/>
            <a:ext cx="2259900" cy="3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Lora"/>
                <a:ea typeface="Lora"/>
                <a:cs typeface="Lora"/>
                <a:sym typeface="Lora"/>
              </a:rPr>
              <a:t>Oliver Hennhöfer</a:t>
            </a:r>
            <a:endParaRPr b="1" sz="1800">
              <a:latin typeface="Lora"/>
              <a:ea typeface="Lora"/>
              <a:cs typeface="Lora"/>
              <a:sym typeface="Lora"/>
            </a:endParaRPr>
          </a:p>
        </p:txBody>
      </p:sp>
      <p:sp>
        <p:nvSpPr>
          <p:cNvPr id="63" name="Google Shape;63;p14"/>
          <p:cNvSpPr txBox="1"/>
          <p:nvPr/>
        </p:nvSpPr>
        <p:spPr>
          <a:xfrm>
            <a:off x="3181438" y="1475425"/>
            <a:ext cx="2259900" cy="3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Lora"/>
                <a:ea typeface="Lora"/>
                <a:cs typeface="Lora"/>
                <a:sym typeface="Lora"/>
              </a:rPr>
              <a:t>Md Raqibul Islam</a:t>
            </a:r>
            <a:endParaRPr b="1" sz="1800">
              <a:latin typeface="Lora"/>
              <a:ea typeface="Lora"/>
              <a:cs typeface="Lora"/>
              <a:sym typeface="Lora"/>
            </a:endParaRPr>
          </a:p>
        </p:txBody>
      </p:sp>
      <p:sp>
        <p:nvSpPr>
          <p:cNvPr id="64" name="Google Shape;64;p14"/>
          <p:cNvSpPr txBox="1"/>
          <p:nvPr/>
        </p:nvSpPr>
        <p:spPr>
          <a:xfrm>
            <a:off x="5245888" y="851900"/>
            <a:ext cx="2259900" cy="3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Lora"/>
                <a:ea typeface="Lora"/>
                <a:cs typeface="Lora"/>
                <a:sym typeface="Lora"/>
              </a:rPr>
              <a:t>Yair Preiss</a:t>
            </a:r>
            <a:endParaRPr b="1" sz="1800">
              <a:latin typeface="Lora"/>
              <a:ea typeface="Lora"/>
              <a:cs typeface="Lora"/>
              <a:sym typeface="Lora"/>
            </a:endParaRPr>
          </a:p>
        </p:txBody>
      </p:sp>
      <p:sp>
        <p:nvSpPr>
          <p:cNvPr id="65" name="Google Shape;65;p14"/>
          <p:cNvSpPr txBox="1"/>
          <p:nvPr/>
        </p:nvSpPr>
        <p:spPr>
          <a:xfrm>
            <a:off x="5658688" y="4411025"/>
            <a:ext cx="2259900" cy="3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Lora"/>
                <a:ea typeface="Lora"/>
                <a:cs typeface="Lora"/>
                <a:sym typeface="Lora"/>
              </a:rPr>
              <a:t>Kristóf</a:t>
            </a:r>
            <a:endParaRPr b="1" sz="1800">
              <a:latin typeface="Lora"/>
              <a:ea typeface="Lora"/>
              <a:cs typeface="Lora"/>
              <a:sym typeface="L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User Login</a:t>
            </a:r>
            <a:endParaRPr/>
          </a:p>
        </p:txBody>
      </p:sp>
      <p:sp>
        <p:nvSpPr>
          <p:cNvPr id="198" name="Google Shape;19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Char char="●"/>
            </a:pPr>
            <a:r>
              <a:rPr lang="en">
                <a:solidFill>
                  <a:schemeClr val="dk1"/>
                </a:solidFill>
              </a:rPr>
              <a:t>Login Form</a:t>
            </a:r>
            <a:endParaRPr>
              <a:solidFill>
                <a:schemeClr val="dk1"/>
              </a:solidFill>
            </a:endParaRPr>
          </a:p>
          <a:p>
            <a:pPr indent="-317500" lvl="1" marL="914400" marR="0" rtl="0" algn="l">
              <a:lnSpc>
                <a:spcPct val="115000"/>
              </a:lnSpc>
              <a:spcBef>
                <a:spcPts val="0"/>
              </a:spcBef>
              <a:spcAft>
                <a:spcPts val="0"/>
              </a:spcAft>
              <a:buClr>
                <a:schemeClr val="dk1"/>
              </a:buClr>
              <a:buSzPts val="1400"/>
              <a:buChar char="○"/>
            </a:pPr>
            <a:r>
              <a:rPr lang="en">
                <a:solidFill>
                  <a:schemeClr val="dk1"/>
                </a:solidFill>
              </a:rPr>
              <a:t>Prevention of misuse</a:t>
            </a:r>
            <a:endParaRPr>
              <a:solidFill>
                <a:schemeClr val="dk1"/>
              </a:solidFill>
            </a:endParaRPr>
          </a:p>
        </p:txBody>
      </p:sp>
      <p:pic>
        <p:nvPicPr>
          <p:cNvPr id="199" name="Google Shape;199;p32"/>
          <p:cNvPicPr preferRelativeResize="0"/>
          <p:nvPr/>
        </p:nvPicPr>
        <p:blipFill rotWithShape="1">
          <a:blip r:embed="rId3">
            <a:alphaModFix/>
          </a:blip>
          <a:srcRect b="0" l="-1319" r="1320" t="0"/>
          <a:stretch/>
        </p:blipFill>
        <p:spPr>
          <a:xfrm>
            <a:off x="5912863" y="89425"/>
            <a:ext cx="3003600" cy="51434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a:t>
            </a:r>
            <a:endParaRPr/>
          </a:p>
        </p:txBody>
      </p:sp>
      <p:sp>
        <p:nvSpPr>
          <p:cNvPr id="205" name="Google Shape;20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Orientation Map</a:t>
            </a:r>
            <a:endParaRPr>
              <a:solidFill>
                <a:schemeClr val="dk1"/>
              </a:solidFill>
            </a:endParaRPr>
          </a:p>
          <a:p>
            <a:pPr indent="-317500" lvl="1" marL="914400" rtl="0" algn="l">
              <a:spcBef>
                <a:spcPts val="0"/>
              </a:spcBef>
              <a:spcAft>
                <a:spcPts val="0"/>
              </a:spcAft>
              <a:buSzPts val="1400"/>
              <a:buChar char="○"/>
            </a:pPr>
            <a:r>
              <a:rPr lang="en" sz="1800">
                <a:solidFill>
                  <a:schemeClr val="dk1"/>
                </a:solidFill>
              </a:rPr>
              <a:t>Basemap</a:t>
            </a:r>
            <a:endParaRPr sz="1800">
              <a:solidFill>
                <a:schemeClr val="dk1"/>
              </a:solidFill>
            </a:endParaRPr>
          </a:p>
          <a:p>
            <a:pPr indent="-317500" lvl="1" marL="914400" rtl="0" algn="l">
              <a:spcBef>
                <a:spcPts val="0"/>
              </a:spcBef>
              <a:spcAft>
                <a:spcPts val="0"/>
              </a:spcAft>
              <a:buSzPts val="1400"/>
              <a:buChar char="○"/>
            </a:pPr>
            <a:r>
              <a:rPr lang="en" sz="1800">
                <a:solidFill>
                  <a:schemeClr val="dk1"/>
                </a:solidFill>
              </a:rPr>
              <a:t>Layer Control</a:t>
            </a:r>
            <a:endParaRPr sz="1800">
              <a:solidFill>
                <a:schemeClr val="dk1"/>
              </a:solidFill>
            </a:endParaRPr>
          </a:p>
          <a:p>
            <a:pPr indent="-317500" lvl="1" marL="914400" rtl="0" algn="l">
              <a:spcBef>
                <a:spcPts val="0"/>
              </a:spcBef>
              <a:spcAft>
                <a:spcPts val="0"/>
              </a:spcAft>
              <a:buSzPts val="1400"/>
              <a:buChar char="○"/>
            </a:pPr>
            <a:r>
              <a:rPr lang="en" sz="1800">
                <a:solidFill>
                  <a:schemeClr val="dk1"/>
                </a:solidFill>
              </a:rPr>
              <a:t>Localization</a:t>
            </a:r>
            <a:endParaRPr sz="1800">
              <a:solidFill>
                <a:schemeClr val="dk1"/>
              </a:solidFill>
            </a:endParaRPr>
          </a:p>
          <a:p>
            <a:pPr indent="-317500" lvl="1" marL="914400" rtl="0" algn="l">
              <a:spcBef>
                <a:spcPts val="0"/>
              </a:spcBef>
              <a:spcAft>
                <a:spcPts val="0"/>
              </a:spcAft>
              <a:buSzPts val="1400"/>
              <a:buChar char="○"/>
            </a:pPr>
            <a:r>
              <a:rPr lang="en" sz="1800">
                <a:solidFill>
                  <a:schemeClr val="dk1"/>
                </a:solidFill>
              </a:rPr>
              <a:t>Menu</a:t>
            </a:r>
            <a:endParaRPr sz="1800">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h</a:t>
            </a:r>
            <a:r>
              <a:rPr lang="en">
                <a:solidFill>
                  <a:schemeClr val="dk1"/>
                </a:solidFill>
              </a:rPr>
              <a:t>elp	</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settings</a:t>
            </a:r>
            <a:endParaRPr>
              <a:solidFill>
                <a:schemeClr val="dk1"/>
              </a:solidFill>
            </a:endParaRPr>
          </a:p>
          <a:p>
            <a:pPr indent="-317500" lvl="1" marL="914400" rtl="0" algn="l">
              <a:spcBef>
                <a:spcPts val="0"/>
              </a:spcBef>
              <a:spcAft>
                <a:spcPts val="0"/>
              </a:spcAft>
              <a:buSzPts val="1400"/>
              <a:buChar char="○"/>
            </a:pPr>
            <a:r>
              <a:rPr lang="en" sz="1800">
                <a:solidFill>
                  <a:schemeClr val="dk1"/>
                </a:solidFill>
              </a:rPr>
              <a:t>Marker</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Legend</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Search Bar</a:t>
            </a:r>
            <a:endParaRPr sz="1800">
              <a:solidFill>
                <a:schemeClr val="dk1"/>
              </a:solidFill>
            </a:endParaRPr>
          </a:p>
        </p:txBody>
      </p:sp>
      <p:pic>
        <p:nvPicPr>
          <p:cNvPr id="206" name="Google Shape;206;p33"/>
          <p:cNvPicPr preferRelativeResize="0"/>
          <p:nvPr/>
        </p:nvPicPr>
        <p:blipFill>
          <a:blip r:embed="rId3">
            <a:alphaModFix/>
          </a:blip>
          <a:stretch>
            <a:fillRect/>
          </a:stretch>
        </p:blipFill>
        <p:spPr>
          <a:xfrm>
            <a:off x="4706056" y="102875"/>
            <a:ext cx="4258186" cy="51434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Orientation Map</a:t>
            </a:r>
            <a:endParaRPr/>
          </a:p>
        </p:txBody>
      </p:sp>
      <p:pic>
        <p:nvPicPr>
          <p:cNvPr id="212" name="Google Shape;212;p34"/>
          <p:cNvPicPr preferRelativeResize="0"/>
          <p:nvPr/>
        </p:nvPicPr>
        <p:blipFill rotWithShape="1">
          <a:blip r:embed="rId3">
            <a:alphaModFix/>
          </a:blip>
          <a:srcRect b="0" l="0" r="0" t="0"/>
          <a:stretch/>
        </p:blipFill>
        <p:spPr>
          <a:xfrm>
            <a:off x="4706056" y="102875"/>
            <a:ext cx="4258186" cy="5143498"/>
          </a:xfrm>
          <a:prstGeom prst="rect">
            <a:avLst/>
          </a:prstGeom>
          <a:noFill/>
          <a:ln>
            <a:noFill/>
          </a:ln>
        </p:spPr>
      </p:pic>
      <p:pic>
        <p:nvPicPr>
          <p:cNvPr id="213" name="Google Shape;213;p34"/>
          <p:cNvPicPr preferRelativeResize="0"/>
          <p:nvPr/>
        </p:nvPicPr>
        <p:blipFill>
          <a:blip r:embed="rId4">
            <a:alphaModFix/>
          </a:blip>
          <a:stretch>
            <a:fillRect/>
          </a:stretch>
        </p:blipFill>
        <p:spPr>
          <a:xfrm>
            <a:off x="266250" y="1917575"/>
            <a:ext cx="2922875" cy="2922875"/>
          </a:xfrm>
          <a:prstGeom prst="rect">
            <a:avLst/>
          </a:prstGeom>
          <a:noFill/>
          <a:ln>
            <a:noFill/>
          </a:ln>
        </p:spPr>
      </p:pic>
      <p:sp>
        <p:nvSpPr>
          <p:cNvPr id="214" name="Google Shape;214;p34"/>
          <p:cNvSpPr/>
          <p:nvPr/>
        </p:nvSpPr>
        <p:spPr>
          <a:xfrm>
            <a:off x="6582775" y="954475"/>
            <a:ext cx="1075500" cy="13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7347775" y="954475"/>
            <a:ext cx="310500" cy="304200"/>
          </a:xfrm>
          <a:prstGeom prst="mathMultiply">
            <a:avLst>
              <a:gd fmla="val 23520" name="adj1"/>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Report Form</a:t>
            </a:r>
            <a:endParaRPr/>
          </a:p>
        </p:txBody>
      </p:sp>
      <p:sp>
        <p:nvSpPr>
          <p:cNvPr id="221" name="Google Shape;22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solidFill>
                  <a:schemeClr val="dk1"/>
                </a:solidFill>
              </a:rPr>
              <a:t>Form</a:t>
            </a:r>
            <a:endParaRPr sz="1400">
              <a:solidFill>
                <a:schemeClr val="dk1"/>
              </a:solidFill>
            </a:endParaRPr>
          </a:p>
          <a:p>
            <a:pPr indent="-317500" lvl="1" marL="914400" rtl="0" algn="l">
              <a:spcBef>
                <a:spcPts val="0"/>
              </a:spcBef>
              <a:spcAft>
                <a:spcPts val="0"/>
              </a:spcAft>
              <a:buSzPts val="1400"/>
              <a:buChar char="○"/>
            </a:pPr>
            <a:r>
              <a:rPr lang="en">
                <a:solidFill>
                  <a:schemeClr val="dk1"/>
                </a:solidFill>
              </a:rPr>
              <a:t>Trash type</a:t>
            </a:r>
            <a:endParaRPr>
              <a:solidFill>
                <a:schemeClr val="dk1"/>
              </a:solidFill>
            </a:endParaRPr>
          </a:p>
          <a:p>
            <a:pPr indent="-317500" lvl="1" marL="914400" rtl="0" algn="l">
              <a:spcBef>
                <a:spcPts val="0"/>
              </a:spcBef>
              <a:spcAft>
                <a:spcPts val="0"/>
              </a:spcAft>
              <a:buSzPts val="1400"/>
              <a:buChar char="○"/>
            </a:pPr>
            <a:r>
              <a:rPr lang="en">
                <a:solidFill>
                  <a:schemeClr val="dk1"/>
                </a:solidFill>
              </a:rPr>
              <a:t>Location tracking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(Photography)</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Where?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How much?</a:t>
            </a:r>
            <a:endParaRPr>
              <a:solidFill>
                <a:schemeClr val="dk1"/>
              </a:solidFill>
            </a:endParaRPr>
          </a:p>
          <a:p>
            <a:pPr indent="0" lvl="0" marL="914400" rtl="0" algn="l">
              <a:spcBef>
                <a:spcPts val="1600"/>
              </a:spcBef>
              <a:spcAft>
                <a:spcPts val="1600"/>
              </a:spcAft>
              <a:buNone/>
            </a:pPr>
            <a:r>
              <a:t/>
            </a:r>
            <a:endParaRPr sz="1400">
              <a:solidFill>
                <a:schemeClr val="dk1"/>
              </a:solidFill>
            </a:endParaRPr>
          </a:p>
        </p:txBody>
      </p:sp>
      <p:pic>
        <p:nvPicPr>
          <p:cNvPr id="222" name="Google Shape;222;p35"/>
          <p:cNvPicPr preferRelativeResize="0"/>
          <p:nvPr/>
        </p:nvPicPr>
        <p:blipFill>
          <a:blip r:embed="rId3">
            <a:alphaModFix/>
          </a:blip>
          <a:stretch>
            <a:fillRect/>
          </a:stretch>
        </p:blipFill>
        <p:spPr>
          <a:xfrm>
            <a:off x="5981153" y="94650"/>
            <a:ext cx="3003542" cy="51434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Report Form</a:t>
            </a:r>
            <a:endParaRPr/>
          </a:p>
        </p:txBody>
      </p:sp>
      <p:sp>
        <p:nvSpPr>
          <p:cNvPr id="228" name="Google Shape;22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solidFill>
                  <a:schemeClr val="dk1"/>
                </a:solidFill>
              </a:rPr>
              <a:t>Form</a:t>
            </a:r>
            <a:endParaRPr sz="1400">
              <a:solidFill>
                <a:schemeClr val="dk1"/>
              </a:solidFill>
            </a:endParaRPr>
          </a:p>
          <a:p>
            <a:pPr indent="-317500" lvl="1" marL="914400" rtl="0" algn="l">
              <a:spcBef>
                <a:spcPts val="0"/>
              </a:spcBef>
              <a:spcAft>
                <a:spcPts val="0"/>
              </a:spcAft>
              <a:buSzPts val="1400"/>
              <a:buChar char="○"/>
            </a:pPr>
            <a:r>
              <a:rPr lang="en">
                <a:solidFill>
                  <a:schemeClr val="dk1"/>
                </a:solidFill>
              </a:rPr>
              <a:t>Supermarket / User data with previous explained tables</a:t>
            </a:r>
            <a:endParaRPr>
              <a:solidFill>
                <a:schemeClr val="dk1"/>
              </a:solidFill>
            </a:endParaRPr>
          </a:p>
          <a:p>
            <a:pPr indent="0" lvl="0" marL="914400" marR="0" rtl="0" algn="l">
              <a:lnSpc>
                <a:spcPct val="115000"/>
              </a:lnSpc>
              <a:spcBef>
                <a:spcPts val="1600"/>
              </a:spcBef>
              <a:spcAft>
                <a:spcPts val="0"/>
              </a:spcAft>
              <a:buNone/>
            </a:pPr>
            <a:r>
              <a:t/>
            </a:r>
            <a:endParaRPr>
              <a:solidFill>
                <a:schemeClr val="dk1"/>
              </a:solidFill>
            </a:endParaRPr>
          </a:p>
          <a:p>
            <a:pPr indent="0" lvl="0" marL="914400" rtl="0" algn="l">
              <a:spcBef>
                <a:spcPts val="1600"/>
              </a:spcBef>
              <a:spcAft>
                <a:spcPts val="1600"/>
              </a:spcAft>
              <a:buNone/>
            </a:pPr>
            <a:r>
              <a:t/>
            </a:r>
            <a:endParaRPr sz="1400">
              <a:solidFill>
                <a:schemeClr val="dk1"/>
              </a:solidFill>
            </a:endParaRPr>
          </a:p>
        </p:txBody>
      </p:sp>
      <p:pic>
        <p:nvPicPr>
          <p:cNvPr id="229" name="Google Shape;229;p36"/>
          <p:cNvPicPr preferRelativeResize="0"/>
          <p:nvPr/>
        </p:nvPicPr>
        <p:blipFill>
          <a:blip r:embed="rId3">
            <a:alphaModFix/>
          </a:blip>
          <a:stretch>
            <a:fillRect/>
          </a:stretch>
        </p:blipFill>
        <p:spPr>
          <a:xfrm>
            <a:off x="5981153" y="94650"/>
            <a:ext cx="3003542" cy="51434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37"/>
          <p:cNvPicPr preferRelativeResize="0"/>
          <p:nvPr/>
        </p:nvPicPr>
        <p:blipFill>
          <a:blip r:embed="rId3">
            <a:alphaModFix/>
          </a:blip>
          <a:stretch>
            <a:fillRect/>
          </a:stretch>
        </p:blipFill>
        <p:spPr>
          <a:xfrm>
            <a:off x="6006628" y="94650"/>
            <a:ext cx="3003542" cy="5143498"/>
          </a:xfrm>
          <a:prstGeom prst="rect">
            <a:avLst/>
          </a:prstGeom>
          <a:noFill/>
          <a:ln>
            <a:noFill/>
          </a:ln>
        </p:spPr>
      </p:pic>
      <p:sp>
        <p:nvSpPr>
          <p:cNvPr id="235" name="Google Shape;23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Report Tracking</a:t>
            </a:r>
            <a:endParaRPr/>
          </a:p>
        </p:txBody>
      </p:sp>
      <p:sp>
        <p:nvSpPr>
          <p:cNvPr id="236" name="Google Shape;23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solidFill>
                  <a:schemeClr val="dk1"/>
                </a:solidFill>
              </a:rPr>
              <a:t>Report Locations</a:t>
            </a:r>
            <a:endParaRPr sz="1400">
              <a:solidFill>
                <a:schemeClr val="dk1"/>
              </a:solidFill>
            </a:endParaRPr>
          </a:p>
          <a:p>
            <a:pPr indent="-317500" lvl="1" marL="914400" rtl="0" algn="l">
              <a:spcBef>
                <a:spcPts val="0"/>
              </a:spcBef>
              <a:spcAft>
                <a:spcPts val="0"/>
              </a:spcAft>
              <a:buSzPts val="1400"/>
              <a:buChar char="○"/>
            </a:pPr>
            <a:r>
              <a:rPr lang="en">
                <a:solidFill>
                  <a:schemeClr val="dk1"/>
                </a:solidFill>
              </a:rPr>
              <a:t>Markers (types)</a:t>
            </a:r>
            <a:endParaRPr>
              <a:solidFill>
                <a:schemeClr val="dk1"/>
              </a:solidFill>
            </a:endParaRPr>
          </a:p>
          <a:p>
            <a:pPr indent="-317500" lvl="1" marL="914400" rtl="0" algn="l">
              <a:spcBef>
                <a:spcPts val="0"/>
              </a:spcBef>
              <a:spcAft>
                <a:spcPts val="0"/>
              </a:spcAft>
              <a:buSzPts val="1400"/>
              <a:buChar char="○"/>
            </a:pPr>
            <a:r>
              <a:rPr lang="en">
                <a:solidFill>
                  <a:schemeClr val="dk1"/>
                </a:solidFill>
              </a:rPr>
              <a:t>Heatmap (optional)</a:t>
            </a:r>
            <a:endParaRPr>
              <a:solidFill>
                <a:schemeClr val="dk1"/>
              </a:solidFill>
            </a:endParaRPr>
          </a:p>
          <a:p>
            <a:pPr indent="0" lvl="0" marL="0" rtl="0" algn="l">
              <a:spcBef>
                <a:spcPts val="1600"/>
              </a:spcBef>
              <a:spcAft>
                <a:spcPts val="0"/>
              </a:spcAft>
              <a:buNone/>
            </a:pPr>
            <a:r>
              <a:rPr lang="en" sz="1400">
                <a:solidFill>
                  <a:schemeClr val="dk1"/>
                </a:solidFill>
              </a:rPr>
              <a:t>Added value:</a:t>
            </a:r>
            <a:br>
              <a:rPr lang="en" sz="1400">
                <a:solidFill>
                  <a:schemeClr val="dk1"/>
                </a:solidFill>
              </a:rPr>
            </a:br>
            <a:r>
              <a:rPr lang="en" sz="1400">
                <a:solidFill>
                  <a:schemeClr val="dk1"/>
                </a:solidFill>
              </a:rPr>
              <a:t>Where additional trash bins are needed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a:t>
            </a:r>
            <a:endParaRPr/>
          </a:p>
        </p:txBody>
      </p:sp>
      <p:sp>
        <p:nvSpPr>
          <p:cNvPr id="242" name="Google Shape;24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solidFill>
                  <a:schemeClr val="dk1"/>
                </a:solidFill>
              </a:rPr>
              <a:t>jQuery</a:t>
            </a:r>
            <a:endParaRPr sz="1400">
              <a:solidFill>
                <a:schemeClr val="dk1"/>
              </a:solidFill>
            </a:endParaRPr>
          </a:p>
          <a:p>
            <a:pPr indent="-317500" lvl="1" marL="914400" rtl="0" algn="l">
              <a:spcBef>
                <a:spcPts val="0"/>
              </a:spcBef>
              <a:spcAft>
                <a:spcPts val="0"/>
              </a:spcAft>
              <a:buSzPts val="1400"/>
              <a:buChar char="○"/>
            </a:pPr>
            <a:r>
              <a:rPr lang="en">
                <a:solidFill>
                  <a:schemeClr val="dk1"/>
                </a:solidFill>
              </a:rPr>
              <a:t>Mostly used JavaScript Framework</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Simplifies JavaScript programming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Easy way to make websites dynamic</a:t>
            </a:r>
            <a:endParaRPr>
              <a:solidFill>
                <a:schemeClr val="dk1"/>
              </a:solidFill>
            </a:endParaRPr>
          </a:p>
          <a:p>
            <a:pPr indent="-342900" lvl="0" marL="457200" rtl="0" algn="l">
              <a:spcBef>
                <a:spcPts val="0"/>
              </a:spcBef>
              <a:spcAft>
                <a:spcPts val="0"/>
              </a:spcAft>
              <a:buSzPts val="1800"/>
              <a:buChar char="●"/>
            </a:pPr>
            <a:r>
              <a:rPr lang="en" sz="1400">
                <a:solidFill>
                  <a:schemeClr val="dk1"/>
                </a:solidFill>
              </a:rPr>
              <a:t>Bootstrap</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Res</a:t>
            </a:r>
            <a:r>
              <a:rPr lang="en">
                <a:solidFill>
                  <a:schemeClr val="dk1"/>
                </a:solidFill>
              </a:rPr>
              <a:t>ponsive design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Predefined, customizable html and css elements </a:t>
            </a:r>
            <a:endParaRPr>
              <a:solidFill>
                <a:schemeClr val="dk1"/>
              </a:solidFill>
            </a:endParaRPr>
          </a:p>
          <a:p>
            <a:pPr indent="-342900" lvl="0" marL="457200" rtl="0" algn="l">
              <a:spcBef>
                <a:spcPts val="0"/>
              </a:spcBef>
              <a:spcAft>
                <a:spcPts val="0"/>
              </a:spcAft>
              <a:buSzPts val="1800"/>
              <a:buChar char="●"/>
            </a:pPr>
            <a:r>
              <a:rPr lang="en" sz="1400">
                <a:solidFill>
                  <a:schemeClr val="dk1"/>
                </a:solidFill>
              </a:rPr>
              <a:t>Leaflet</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Easy map integration</a:t>
            </a:r>
            <a:endParaRPr>
              <a:solidFill>
                <a:schemeClr val="dk1"/>
              </a:solidFill>
            </a:endParaRPr>
          </a:p>
          <a:p>
            <a:pPr indent="-342900" lvl="0" marL="457200" marR="0" rtl="0" algn="l">
              <a:lnSpc>
                <a:spcPct val="115000"/>
              </a:lnSpc>
              <a:spcBef>
                <a:spcPts val="0"/>
              </a:spcBef>
              <a:spcAft>
                <a:spcPts val="0"/>
              </a:spcAft>
              <a:buClr>
                <a:schemeClr val="dk2"/>
              </a:buClr>
              <a:buSzPts val="1800"/>
              <a:buFont typeface="Arial"/>
              <a:buChar char="●"/>
            </a:pPr>
            <a:r>
              <a:rPr lang="en" sz="1400">
                <a:solidFill>
                  <a:schemeClr val="dk1"/>
                </a:solidFill>
              </a:rPr>
              <a:t>Openlayers</a:t>
            </a:r>
            <a:endParaRPr sz="1400">
              <a:solidFill>
                <a:schemeClr val="dk1"/>
              </a:solidFill>
            </a:endParaRPr>
          </a:p>
          <a:p>
            <a:pPr indent="-317500" lvl="1" marL="914400" marR="0" rtl="0" algn="l">
              <a:lnSpc>
                <a:spcPct val="115000"/>
              </a:lnSpc>
              <a:spcBef>
                <a:spcPts val="0"/>
              </a:spcBef>
              <a:spcAft>
                <a:spcPts val="0"/>
              </a:spcAft>
              <a:buClr>
                <a:schemeClr val="dk1"/>
              </a:buClr>
              <a:buSzPts val="1400"/>
              <a:buChar char="○"/>
            </a:pPr>
            <a:r>
              <a:rPr lang="en">
                <a:solidFill>
                  <a:schemeClr val="dk1"/>
                </a:solidFill>
              </a:rPr>
              <a:t>More functionality</a:t>
            </a:r>
            <a:endParaRPr sz="1400">
              <a:solidFill>
                <a:schemeClr val="dk1"/>
              </a:solidFill>
            </a:endParaRPr>
          </a:p>
          <a:p>
            <a:pPr indent="0" lvl="0" marL="0" rtl="0" algn="l">
              <a:spcBef>
                <a:spcPts val="1600"/>
              </a:spcBef>
              <a:spcAft>
                <a:spcPts val="0"/>
              </a:spcAft>
              <a:buNone/>
            </a:pPr>
            <a:r>
              <a:t/>
            </a:r>
            <a:endParaRPr sz="1400">
              <a:solidFill>
                <a:schemeClr val="dk1"/>
              </a:solidFill>
            </a:endParaRPr>
          </a:p>
          <a:p>
            <a:pPr indent="0" lvl="0" marL="457200" marR="0" rtl="0" algn="l">
              <a:lnSpc>
                <a:spcPct val="115000"/>
              </a:lnSpc>
              <a:spcBef>
                <a:spcPts val="1600"/>
              </a:spcBef>
              <a:spcAft>
                <a:spcPts val="0"/>
              </a:spcAft>
              <a:buNone/>
            </a:pPr>
            <a:r>
              <a:t/>
            </a:r>
            <a:endParaRPr sz="1400">
              <a:solidFill>
                <a:schemeClr val="dk1"/>
              </a:solidFill>
            </a:endParaRPr>
          </a:p>
          <a:p>
            <a:pPr indent="0" lvl="0" marL="0" marR="0" rtl="0" algn="l">
              <a:lnSpc>
                <a:spcPct val="115000"/>
              </a:lnSpc>
              <a:spcBef>
                <a:spcPts val="1600"/>
              </a:spcBef>
              <a:spcAft>
                <a:spcPts val="0"/>
              </a:spcAft>
              <a:buNone/>
            </a:pPr>
            <a:r>
              <a:t/>
            </a:r>
            <a:endParaRPr sz="1400">
              <a:solidFill>
                <a:schemeClr val="dk1"/>
              </a:solidFill>
            </a:endParaRPr>
          </a:p>
          <a:p>
            <a:pPr indent="0" lvl="0" marL="457200" marR="0" rtl="0" algn="l">
              <a:lnSpc>
                <a:spcPct val="115000"/>
              </a:lnSpc>
              <a:spcBef>
                <a:spcPts val="1600"/>
              </a:spcBef>
              <a:spcAft>
                <a:spcPts val="0"/>
              </a:spcAft>
              <a:buNone/>
            </a:pPr>
            <a:r>
              <a:t/>
            </a:r>
            <a:endParaRPr sz="1400">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43" name="Google Shape;243;p38"/>
          <p:cNvPicPr preferRelativeResize="0"/>
          <p:nvPr/>
        </p:nvPicPr>
        <p:blipFill>
          <a:blip r:embed="rId3">
            <a:alphaModFix/>
          </a:blip>
          <a:stretch>
            <a:fillRect/>
          </a:stretch>
        </p:blipFill>
        <p:spPr>
          <a:xfrm>
            <a:off x="5170225" y="488500"/>
            <a:ext cx="1342400" cy="1342400"/>
          </a:xfrm>
          <a:prstGeom prst="rect">
            <a:avLst/>
          </a:prstGeom>
          <a:noFill/>
          <a:ln>
            <a:noFill/>
          </a:ln>
        </p:spPr>
      </p:pic>
      <p:pic>
        <p:nvPicPr>
          <p:cNvPr id="244" name="Google Shape;244;p38"/>
          <p:cNvPicPr preferRelativeResize="0"/>
          <p:nvPr/>
        </p:nvPicPr>
        <p:blipFill>
          <a:blip r:embed="rId4">
            <a:alphaModFix/>
          </a:blip>
          <a:stretch>
            <a:fillRect/>
          </a:stretch>
        </p:blipFill>
        <p:spPr>
          <a:xfrm>
            <a:off x="6819475" y="662175"/>
            <a:ext cx="1964426" cy="1649800"/>
          </a:xfrm>
          <a:prstGeom prst="rect">
            <a:avLst/>
          </a:prstGeom>
          <a:noFill/>
          <a:ln>
            <a:noFill/>
          </a:ln>
        </p:spPr>
      </p:pic>
      <p:pic>
        <p:nvPicPr>
          <p:cNvPr id="245" name="Google Shape;245;p38"/>
          <p:cNvPicPr preferRelativeResize="0"/>
          <p:nvPr/>
        </p:nvPicPr>
        <p:blipFill>
          <a:blip r:embed="rId5">
            <a:alphaModFix/>
          </a:blip>
          <a:stretch>
            <a:fillRect/>
          </a:stretch>
        </p:blipFill>
        <p:spPr>
          <a:xfrm>
            <a:off x="5752025" y="2454275"/>
            <a:ext cx="2857500" cy="762000"/>
          </a:xfrm>
          <a:prstGeom prst="rect">
            <a:avLst/>
          </a:prstGeom>
          <a:noFill/>
          <a:ln>
            <a:noFill/>
          </a:ln>
        </p:spPr>
      </p:pic>
      <p:pic>
        <p:nvPicPr>
          <p:cNvPr id="246" name="Google Shape;246;p38"/>
          <p:cNvPicPr preferRelativeResize="0"/>
          <p:nvPr/>
        </p:nvPicPr>
        <p:blipFill>
          <a:blip r:embed="rId6">
            <a:alphaModFix/>
          </a:blip>
          <a:stretch>
            <a:fillRect/>
          </a:stretch>
        </p:blipFill>
        <p:spPr>
          <a:xfrm>
            <a:off x="7107325" y="3358600"/>
            <a:ext cx="1542925" cy="1542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52" name="Google Shape;252;p39"/>
          <p:cNvPicPr preferRelativeResize="0"/>
          <p:nvPr/>
        </p:nvPicPr>
        <p:blipFill>
          <a:blip r:embed="rId3">
            <a:alphaModFix/>
          </a:blip>
          <a:stretch>
            <a:fillRect/>
          </a:stretch>
        </p:blipFill>
        <p:spPr>
          <a:xfrm>
            <a:off x="2643625" y="643375"/>
            <a:ext cx="3856750" cy="3856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58" name="Google Shape;258;p40"/>
          <p:cNvPicPr preferRelativeResize="0"/>
          <p:nvPr/>
        </p:nvPicPr>
        <p:blipFill rotWithShape="1">
          <a:blip r:embed="rId3">
            <a:alphaModFix/>
          </a:blip>
          <a:srcRect b="5657" l="1103" r="8414" t="48010"/>
          <a:stretch/>
        </p:blipFill>
        <p:spPr>
          <a:xfrm>
            <a:off x="1245375" y="222025"/>
            <a:ext cx="6653250" cy="2153600"/>
          </a:xfrm>
          <a:prstGeom prst="rect">
            <a:avLst/>
          </a:prstGeom>
          <a:noFill/>
          <a:ln>
            <a:noFill/>
          </a:ln>
        </p:spPr>
      </p:pic>
      <p:sp>
        <p:nvSpPr>
          <p:cNvPr id="259" name="Google Shape;259;p40"/>
          <p:cNvSpPr txBox="1"/>
          <p:nvPr/>
        </p:nvSpPr>
        <p:spPr>
          <a:xfrm>
            <a:off x="991700" y="2775275"/>
            <a:ext cx="5742900" cy="116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Easy to apply</a:t>
            </a:r>
            <a:endParaRPr/>
          </a:p>
          <a:p>
            <a:pPr indent="-317500" lvl="0" marL="457200" rtl="0" algn="l">
              <a:spcBef>
                <a:spcPts val="0"/>
              </a:spcBef>
              <a:spcAft>
                <a:spcPts val="0"/>
              </a:spcAft>
              <a:buSzPts val="1400"/>
              <a:buChar char="-"/>
            </a:pPr>
            <a:r>
              <a:rPr lang="en"/>
              <a:t>Search-Engine optimized (readable text)</a:t>
            </a:r>
            <a:endParaRPr/>
          </a:p>
          <a:p>
            <a:pPr indent="-317500" lvl="0" marL="457200" rtl="0" algn="l">
              <a:spcBef>
                <a:spcPts val="0"/>
              </a:spcBef>
              <a:spcAft>
                <a:spcPts val="0"/>
              </a:spcAft>
              <a:buSzPts val="1400"/>
              <a:buChar char="-"/>
            </a:pPr>
            <a:r>
              <a:rPr lang="en"/>
              <a:t>Saves time</a:t>
            </a:r>
            <a:endParaRPr/>
          </a:p>
          <a:p>
            <a:pPr indent="-317500" lvl="0" marL="457200" rtl="0" algn="l">
              <a:spcBef>
                <a:spcPts val="0"/>
              </a:spcBef>
              <a:spcAft>
                <a:spcPts val="0"/>
              </a:spcAft>
              <a:buSzPts val="1400"/>
              <a:buChar char="-"/>
            </a:pPr>
            <a:r>
              <a:rPr lang="en"/>
              <a:t>Many plug-ins</a:t>
            </a:r>
            <a:endParaRPr/>
          </a:p>
          <a:p>
            <a:pPr indent="-317500" lvl="0" marL="457200" rtl="0" algn="l">
              <a:spcBef>
                <a:spcPts val="0"/>
              </a:spcBef>
              <a:spcAft>
                <a:spcPts val="0"/>
              </a:spcAft>
              <a:buSzPts val="1400"/>
              <a:buChar char="-"/>
            </a:pPr>
            <a:r>
              <a:rPr lang="en"/>
              <a:t>Browser </a:t>
            </a:r>
            <a:r>
              <a:rPr lang="en"/>
              <a:t>independently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65" name="Google Shape;265;p41"/>
          <p:cNvPicPr preferRelativeResize="0"/>
          <p:nvPr/>
        </p:nvPicPr>
        <p:blipFill>
          <a:blip r:embed="rId3">
            <a:alphaModFix/>
          </a:blip>
          <a:stretch>
            <a:fillRect/>
          </a:stretch>
        </p:blipFill>
        <p:spPr>
          <a:xfrm>
            <a:off x="2283387" y="649688"/>
            <a:ext cx="4577226" cy="384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0" y="-20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0124D"/>
                </a:solidFill>
                <a:latin typeface="Nunito"/>
                <a:ea typeface="Nunito"/>
                <a:cs typeface="Nunito"/>
                <a:sym typeface="Nunito"/>
              </a:rPr>
              <a:t>Doom - Team Members</a:t>
            </a:r>
            <a:endParaRPr b="1">
              <a:solidFill>
                <a:srgbClr val="20124D"/>
              </a:solidFill>
              <a:latin typeface="Nunito"/>
              <a:ea typeface="Nunito"/>
              <a:cs typeface="Nunito"/>
              <a:sym typeface="Nunito"/>
            </a:endParaRPr>
          </a:p>
        </p:txBody>
      </p:sp>
      <p:sp>
        <p:nvSpPr>
          <p:cNvPr id="71" name="Google Shape;71;p15"/>
          <p:cNvSpPr txBox="1"/>
          <p:nvPr>
            <p:ph idx="1" type="body"/>
          </p:nvPr>
        </p:nvSpPr>
        <p:spPr>
          <a:xfrm>
            <a:off x="190850" y="628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Yair Preiss - Israel, UPV student on 3rd semester.</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BSC in </a:t>
            </a:r>
            <a:r>
              <a:rPr lang="en" sz="1400">
                <a:solidFill>
                  <a:schemeClr val="dk1"/>
                </a:solidFill>
                <a:latin typeface="Georgia"/>
                <a:ea typeface="Georgia"/>
                <a:cs typeface="Georgia"/>
                <a:sym typeface="Georgia"/>
              </a:rPr>
              <a:t>Geoinformatics &amp;  Logistics</a:t>
            </a:r>
            <a:r>
              <a:rPr lang="en" sz="1400">
                <a:solidFill>
                  <a:schemeClr val="dk1"/>
                </a:solidFill>
                <a:latin typeface="Georgia"/>
                <a:ea typeface="Georgia"/>
                <a:cs typeface="Georgia"/>
                <a:sym typeface="Georgia"/>
              </a:rPr>
              <a:t>.</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a:solidFill>
                  <a:srgbClr val="20124D"/>
                </a:solidFill>
                <a:latin typeface="Georgia"/>
                <a:ea typeface="Georgia"/>
                <a:cs typeface="Georgia"/>
                <a:sym typeface="Georgia"/>
              </a:rPr>
              <a:t>Experience</a:t>
            </a:r>
            <a:endParaRPr b="1">
              <a:solidFill>
                <a:srgbClr val="20124D"/>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SQL </a:t>
            </a:r>
            <a:r>
              <a:rPr lang="en" sz="1400">
                <a:solidFill>
                  <a:schemeClr val="dk1"/>
                </a:solidFill>
                <a:latin typeface="Georgia"/>
                <a:ea typeface="Georgia"/>
                <a:cs typeface="Georgia"/>
                <a:sym typeface="Georgia"/>
              </a:rPr>
              <a:t>Development</a:t>
            </a:r>
            <a:r>
              <a:rPr lang="en" sz="1400">
                <a:solidFill>
                  <a:schemeClr val="dk1"/>
                </a:solidFill>
                <a:latin typeface="Georgia"/>
                <a:ea typeface="Georgia"/>
                <a:cs typeface="Georgia"/>
                <a:sym typeface="Georgia"/>
              </a:rPr>
              <a:t> - functions (postgres/postgis), procedures (SQL-Server), triggers..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BI Development - Forms and stats with SQL</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GIS programming - general &amp; automatization with python (ESRI)</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100">
                <a:solidFill>
                  <a:schemeClr val="dk1"/>
                </a:solidFill>
                <a:latin typeface="Georgia"/>
                <a:ea typeface="Georgia"/>
                <a:cs typeface="Georgia"/>
                <a:sym typeface="Georgia"/>
              </a:rPr>
              <a:t>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Like GIS in all its forms - mobile/web/desktop, and in particular when it's free (QGIS...)</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Favorite language: Python</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For DB: SQL --&gt; PostGIS</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For web server-side: Flask/Django</a:t>
            </a:r>
            <a:endParaRPr sz="1400">
              <a:solidFill>
                <a:schemeClr val="dk1"/>
              </a:solidFill>
              <a:latin typeface="Georgia"/>
              <a:ea typeface="Georgia"/>
              <a:cs typeface="Georgia"/>
              <a:sym typeface="Georgia"/>
            </a:endParaRPr>
          </a:p>
          <a:p>
            <a:pPr indent="0" lvl="0" marL="0" rtl="0" algn="l">
              <a:spcBef>
                <a:spcPts val="0"/>
              </a:spcBef>
              <a:spcAft>
                <a:spcPts val="0"/>
              </a:spcAft>
              <a:buNone/>
            </a:pPr>
            <a:r>
              <a:rPr lang="en" sz="1400">
                <a:solidFill>
                  <a:schemeClr val="dk1"/>
                </a:solidFill>
                <a:latin typeface="Georgia"/>
                <a:ea typeface="Georgia"/>
                <a:cs typeface="Georgia"/>
                <a:sym typeface="Georgia"/>
              </a:rPr>
              <a:t>Favorite OS: Linux (Ubuntu)</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
        <p:nvSpPr>
          <p:cNvPr id="271" name="Google Shape;271;p42"/>
          <p:cNvSpPr txBox="1"/>
          <p:nvPr/>
        </p:nvSpPr>
        <p:spPr>
          <a:xfrm>
            <a:off x="984300" y="3463550"/>
            <a:ext cx="5742900" cy="116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Advanced form set-up/validation</a:t>
            </a:r>
            <a:endParaRPr/>
          </a:p>
          <a:p>
            <a:pPr indent="-317500" lvl="0" marL="457200" rtl="0" algn="l">
              <a:spcBef>
                <a:spcPts val="0"/>
              </a:spcBef>
              <a:spcAft>
                <a:spcPts val="0"/>
              </a:spcAft>
              <a:buSzPts val="1400"/>
              <a:buChar char="-"/>
            </a:pPr>
            <a:r>
              <a:rPr lang="en"/>
              <a:t>Modern Appearance</a:t>
            </a:r>
            <a:endParaRPr/>
          </a:p>
          <a:p>
            <a:pPr indent="-317500" lvl="0" marL="457200" rtl="0" algn="l">
              <a:spcBef>
                <a:spcPts val="0"/>
              </a:spcBef>
              <a:spcAft>
                <a:spcPts val="0"/>
              </a:spcAft>
              <a:buSzPts val="1400"/>
              <a:buChar char="-"/>
            </a:pPr>
            <a:r>
              <a:rPr lang="en"/>
              <a:t>Responsive</a:t>
            </a:r>
            <a:endParaRPr/>
          </a:p>
        </p:txBody>
      </p:sp>
      <p:pic>
        <p:nvPicPr>
          <p:cNvPr id="272" name="Google Shape;272;p42"/>
          <p:cNvPicPr preferRelativeResize="0"/>
          <p:nvPr/>
        </p:nvPicPr>
        <p:blipFill rotWithShape="1">
          <a:blip r:embed="rId3">
            <a:alphaModFix/>
          </a:blip>
          <a:srcRect b="0" l="0" r="28227" t="0"/>
          <a:stretch/>
        </p:blipFill>
        <p:spPr>
          <a:xfrm>
            <a:off x="679050" y="0"/>
            <a:ext cx="4323874" cy="3266851"/>
          </a:xfrm>
          <a:prstGeom prst="rect">
            <a:avLst/>
          </a:prstGeom>
          <a:noFill/>
          <a:ln>
            <a:noFill/>
          </a:ln>
        </p:spPr>
      </p:pic>
      <p:pic>
        <p:nvPicPr>
          <p:cNvPr id="273" name="Google Shape;273;p42"/>
          <p:cNvPicPr preferRelativeResize="0"/>
          <p:nvPr/>
        </p:nvPicPr>
        <p:blipFill>
          <a:blip r:embed="rId4">
            <a:alphaModFix/>
          </a:blip>
          <a:stretch>
            <a:fillRect/>
          </a:stretch>
        </p:blipFill>
        <p:spPr>
          <a:xfrm>
            <a:off x="5284799" y="816489"/>
            <a:ext cx="3547500" cy="1633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79" name="Google Shape;279;p43"/>
          <p:cNvPicPr preferRelativeResize="0"/>
          <p:nvPr/>
        </p:nvPicPr>
        <p:blipFill>
          <a:blip r:embed="rId3">
            <a:alphaModFix/>
          </a:blip>
          <a:stretch>
            <a:fillRect/>
          </a:stretch>
        </p:blipFill>
        <p:spPr>
          <a:xfrm>
            <a:off x="1946400" y="1871600"/>
            <a:ext cx="5251200" cy="1400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85" name="Google Shape;285;p44"/>
          <p:cNvPicPr preferRelativeResize="0"/>
          <p:nvPr/>
        </p:nvPicPr>
        <p:blipFill>
          <a:blip r:embed="rId3">
            <a:alphaModFix/>
          </a:blip>
          <a:stretch>
            <a:fillRect/>
          </a:stretch>
        </p:blipFill>
        <p:spPr>
          <a:xfrm>
            <a:off x="228600" y="385763"/>
            <a:ext cx="8686800" cy="4371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91" name="Google Shape;291;p45"/>
          <p:cNvPicPr preferRelativeResize="0"/>
          <p:nvPr/>
        </p:nvPicPr>
        <p:blipFill>
          <a:blip r:embed="rId3">
            <a:alphaModFix/>
          </a:blip>
          <a:stretch>
            <a:fillRect/>
          </a:stretch>
        </p:blipFill>
        <p:spPr>
          <a:xfrm>
            <a:off x="1610849" y="361013"/>
            <a:ext cx="5922300" cy="44214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97" name="Google Shape;297;p46"/>
          <p:cNvPicPr preferRelativeResize="0"/>
          <p:nvPr/>
        </p:nvPicPr>
        <p:blipFill>
          <a:blip r:embed="rId3">
            <a:alphaModFix/>
          </a:blip>
          <a:stretch>
            <a:fillRect/>
          </a:stretch>
        </p:blipFill>
        <p:spPr>
          <a:xfrm>
            <a:off x="1184712" y="319450"/>
            <a:ext cx="6774576" cy="4504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303" name="Google Shape;303;p47"/>
          <p:cNvPicPr preferRelativeResize="0"/>
          <p:nvPr/>
        </p:nvPicPr>
        <p:blipFill>
          <a:blip r:embed="rId3">
            <a:alphaModFix/>
          </a:blip>
          <a:stretch>
            <a:fillRect/>
          </a:stretch>
        </p:blipFill>
        <p:spPr>
          <a:xfrm>
            <a:off x="2821725" y="821475"/>
            <a:ext cx="3500550" cy="3500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
        <p:nvSpPr>
          <p:cNvPr id="309" name="Google Shape;309;p48"/>
          <p:cNvSpPr txBox="1"/>
          <p:nvPr/>
        </p:nvSpPr>
        <p:spPr>
          <a:xfrm>
            <a:off x="984300" y="3463550"/>
            <a:ext cx="5742900" cy="116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More “mature” than Leaflet</a:t>
            </a:r>
            <a:endParaRPr/>
          </a:p>
          <a:p>
            <a:pPr indent="-317500" lvl="0" marL="457200" rtl="0" algn="l">
              <a:spcBef>
                <a:spcPts val="0"/>
              </a:spcBef>
              <a:spcAft>
                <a:spcPts val="0"/>
              </a:spcAft>
              <a:buSzPts val="1400"/>
              <a:buChar char="-"/>
            </a:pPr>
            <a:r>
              <a:rPr lang="en"/>
              <a:t>More Map Control features</a:t>
            </a:r>
            <a:endParaRPr/>
          </a:p>
          <a:p>
            <a:pPr indent="-317500" lvl="0" marL="457200" rtl="0" algn="l">
              <a:spcBef>
                <a:spcPts val="0"/>
              </a:spcBef>
              <a:spcAft>
                <a:spcPts val="0"/>
              </a:spcAft>
              <a:buSzPts val="1400"/>
              <a:buChar char="-"/>
            </a:pPr>
            <a:r>
              <a:rPr lang="en"/>
              <a:t>Many customization possibilities</a:t>
            </a:r>
            <a:endParaRPr/>
          </a:p>
          <a:p>
            <a:pPr indent="-317500" lvl="0" marL="457200" rtl="0" algn="l">
              <a:spcBef>
                <a:spcPts val="0"/>
              </a:spcBef>
              <a:spcAft>
                <a:spcPts val="0"/>
              </a:spcAft>
              <a:buSzPts val="1400"/>
              <a:buChar char="-"/>
            </a:pPr>
            <a:r>
              <a:rPr lang="en"/>
              <a:t>Suitable for complex maps/map functionalities</a:t>
            </a:r>
            <a:endParaRPr/>
          </a:p>
        </p:txBody>
      </p:sp>
      <p:pic>
        <p:nvPicPr>
          <p:cNvPr id="310" name="Google Shape;310;p48"/>
          <p:cNvPicPr preferRelativeResize="0"/>
          <p:nvPr/>
        </p:nvPicPr>
        <p:blipFill>
          <a:blip r:embed="rId3">
            <a:alphaModFix/>
          </a:blip>
          <a:stretch>
            <a:fillRect/>
          </a:stretch>
        </p:blipFill>
        <p:spPr>
          <a:xfrm>
            <a:off x="1652575" y="63300"/>
            <a:ext cx="5838825" cy="3314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Leaflet or Openlayers?</a:t>
            </a:r>
            <a:endParaRPr/>
          </a:p>
        </p:txBody>
      </p:sp>
      <p:sp>
        <p:nvSpPr>
          <p:cNvPr id="316" name="Google Shape;316;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solidFill>
                  <a:schemeClr val="dk1"/>
                </a:solidFill>
              </a:rPr>
              <a:t>What to do?</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Functionality?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Functionality Expansion?</a:t>
            </a:r>
            <a:endParaRPr>
              <a:solidFill>
                <a:schemeClr val="dk1"/>
              </a:solidFill>
            </a:endParaRPr>
          </a:p>
          <a:p>
            <a:pPr indent="0" lvl="0" marL="0" rtl="0" algn="l">
              <a:spcBef>
                <a:spcPts val="1600"/>
              </a:spcBef>
              <a:spcAft>
                <a:spcPts val="1600"/>
              </a:spcAft>
              <a:buNone/>
            </a:pPr>
            <a:r>
              <a:t/>
            </a:r>
            <a:endParaRPr sz="1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4975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000">
                <a:latin typeface="Georgia"/>
                <a:ea typeface="Georgia"/>
                <a:cs typeface="Georgia"/>
                <a:sym typeface="Georgia"/>
              </a:rPr>
              <a:t>Project Management </a:t>
            </a:r>
            <a:endParaRPr sz="3000">
              <a:latin typeface="Georgia"/>
              <a:ea typeface="Georgia"/>
              <a:cs typeface="Georgia"/>
              <a:sym typeface="Georgia"/>
            </a:endParaRPr>
          </a:p>
        </p:txBody>
      </p:sp>
      <p:sp>
        <p:nvSpPr>
          <p:cNvPr id="322" name="Google Shape;322;p50"/>
          <p:cNvSpPr txBox="1"/>
          <p:nvPr>
            <p:ph idx="1" type="body"/>
          </p:nvPr>
        </p:nvSpPr>
        <p:spPr>
          <a:xfrm>
            <a:off x="380850" y="1180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eorgia"/>
                <a:ea typeface="Georgia"/>
                <a:cs typeface="Georgia"/>
                <a:sym typeface="Georgia"/>
              </a:rPr>
              <a:t>Work division</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It was decided that each member of the group would be responsible for a diff area, but of course there is a full support by the others if it would be necessary.</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We keep in touch in our whatsapp group/during studies to work on this, so there is an updated situation for each step using the git opened for us by the Profesor..</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159300" y="-1217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sz="2400">
                <a:latin typeface="Georgia"/>
                <a:ea typeface="Georgia"/>
                <a:cs typeface="Georgia"/>
                <a:sym typeface="Georgia"/>
              </a:rPr>
              <a:t>Responsibility of group member</a:t>
            </a:r>
            <a:endParaRPr b="1" sz="2400">
              <a:latin typeface="Georgia"/>
              <a:ea typeface="Georgia"/>
              <a:cs typeface="Georgia"/>
              <a:sym typeface="Georgia"/>
            </a:endParaRPr>
          </a:p>
        </p:txBody>
      </p:sp>
      <p:sp>
        <p:nvSpPr>
          <p:cNvPr id="328" name="Google Shape;328;p51"/>
          <p:cNvSpPr txBox="1"/>
          <p:nvPr>
            <p:ph idx="1" type="body"/>
          </p:nvPr>
        </p:nvSpPr>
        <p:spPr>
          <a:xfrm>
            <a:off x="311700" y="116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a:t>
            </a:r>
            <a:r>
              <a:rPr lang="en">
                <a:solidFill>
                  <a:schemeClr val="dk1"/>
                </a:solidFill>
                <a:latin typeface="Georgia"/>
                <a:ea typeface="Georgia"/>
                <a:cs typeface="Georgia"/>
                <a:sym typeface="Georgia"/>
              </a:rPr>
              <a:t>air Preiss: He is responsible for server site and DB</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Oliver Hennhöfer: He is responsible for client site and GUI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Shaiful Islam: He is </a:t>
            </a:r>
            <a:r>
              <a:rPr lang="en">
                <a:solidFill>
                  <a:schemeClr val="dk1"/>
                </a:solidFill>
                <a:latin typeface="Georgia"/>
                <a:ea typeface="Georgia"/>
                <a:cs typeface="Georgia"/>
                <a:sym typeface="Georgia"/>
              </a:rPr>
              <a:t>a</a:t>
            </a:r>
            <a:r>
              <a:rPr lang="en">
                <a:solidFill>
                  <a:schemeClr val="dk1"/>
                </a:solidFill>
                <a:latin typeface="Georgia"/>
                <a:ea typeface="Georgia"/>
                <a:cs typeface="Georgia"/>
                <a:sym typeface="Georgia"/>
              </a:rPr>
              <a:t> project manager</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Kristof : He is responsible for maintain license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Md Raqibul Islam: He also is project planner.</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1600"/>
              </a:spcBef>
              <a:spcAft>
                <a:spcPts val="0"/>
              </a:spcAft>
              <a:buNone/>
            </a:pPr>
            <a:r>
              <a:rPr lang="en">
                <a:solidFill>
                  <a:schemeClr val="dk1"/>
                </a:solidFill>
              </a:rPr>
              <a:t>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0" y="5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0124D"/>
                </a:solidFill>
                <a:latin typeface="Nunito"/>
                <a:ea typeface="Nunito"/>
                <a:cs typeface="Nunito"/>
                <a:sym typeface="Nunito"/>
              </a:rPr>
              <a:t>Doom - Team Members</a:t>
            </a:r>
            <a:endParaRPr b="1">
              <a:solidFill>
                <a:srgbClr val="20124D"/>
              </a:solidFill>
              <a:latin typeface="Nunito"/>
              <a:ea typeface="Nunito"/>
              <a:cs typeface="Nunito"/>
              <a:sym typeface="Nunito"/>
            </a:endParaRPr>
          </a:p>
          <a:p>
            <a:pPr indent="0" lvl="0" marL="0" rtl="0" algn="l">
              <a:spcBef>
                <a:spcPts val="0"/>
              </a:spcBef>
              <a:spcAft>
                <a:spcPts val="0"/>
              </a:spcAft>
              <a:buNone/>
            </a:pPr>
            <a:r>
              <a:t/>
            </a:r>
            <a:endParaRPr b="1">
              <a:solidFill>
                <a:srgbClr val="20124D"/>
              </a:solidFill>
              <a:latin typeface="Georgia"/>
              <a:ea typeface="Georgia"/>
              <a:cs typeface="Georgia"/>
              <a:sym typeface="Georgia"/>
            </a:endParaRPr>
          </a:p>
        </p:txBody>
      </p:sp>
      <p:sp>
        <p:nvSpPr>
          <p:cNvPr id="77" name="Google Shape;77;p16"/>
          <p:cNvSpPr txBox="1"/>
          <p:nvPr>
            <p:ph idx="1" type="body"/>
          </p:nvPr>
        </p:nvSpPr>
        <p:spPr>
          <a:xfrm>
            <a:off x="190850" y="628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Oliver Hennhöfer - Germany, Geomatics Msc. 3rd semester</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BSC in Geoinformation Management (Geomarketing)</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a:solidFill>
                  <a:srgbClr val="20124D"/>
                </a:solidFill>
                <a:latin typeface="Georgia"/>
                <a:ea typeface="Georgia"/>
                <a:cs typeface="Georgia"/>
                <a:sym typeface="Georgia"/>
              </a:rPr>
              <a:t>Experiences</a:t>
            </a:r>
            <a:endParaRPr b="1">
              <a:solidFill>
                <a:srgbClr val="20124D"/>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Java Development - minor java applications, software system as course </a:t>
            </a:r>
            <a:r>
              <a:rPr lang="en" sz="1400">
                <a:solidFill>
                  <a:schemeClr val="dk1"/>
                </a:solidFill>
                <a:latin typeface="Georgia"/>
                <a:ea typeface="Georgia"/>
                <a:cs typeface="Georgia"/>
                <a:sym typeface="Georgia"/>
              </a:rPr>
              <a:t>assignment</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Web Development - projects with JavaScript, HTML, CSS (Bootstrap, Leaflet, jQuery, …)</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Statistical Analysis with R - statistics tutor (with R)</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Qt/Qml Development - Mobile Application </a:t>
            </a:r>
            <a:r>
              <a:rPr lang="en" sz="1400">
                <a:solidFill>
                  <a:schemeClr val="dk1"/>
                </a:solidFill>
                <a:latin typeface="Georgia"/>
                <a:ea typeface="Georgia"/>
                <a:cs typeface="Georgia"/>
                <a:sym typeface="Georgia"/>
              </a:rPr>
              <a:t>as course assignment</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Database Query Language - basic skills in SQL</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GIS Programming - basic skills in python (ArcPy)</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GIS Analysis - basic skills in spatial analysis with GIS (ArcGIS,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100">
                <a:solidFill>
                  <a:schemeClr val="dk1"/>
                </a:solidFill>
                <a:latin typeface="Georgia"/>
                <a:ea typeface="Georgia"/>
                <a:cs typeface="Georgia"/>
                <a:sym typeface="Georgia"/>
              </a:rPr>
              <a:t>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Favorite language: R and Java</a:t>
            </a:r>
            <a:endParaRPr sz="1400">
              <a:solidFill>
                <a:schemeClr val="dk1"/>
              </a:solidFill>
              <a:latin typeface="Georgia"/>
              <a:ea typeface="Georgia"/>
              <a:cs typeface="Georgia"/>
              <a:sym typeface="Georgia"/>
            </a:endParaRPr>
          </a:p>
          <a:p>
            <a:pPr indent="0" lvl="0" marL="0" rtl="0" algn="l">
              <a:spcBef>
                <a:spcPts val="0"/>
              </a:spcBef>
              <a:spcAft>
                <a:spcPts val="0"/>
              </a:spcAft>
              <a:buNone/>
            </a:pPr>
            <a:r>
              <a:rPr lang="en" sz="1400">
                <a:solidFill>
                  <a:schemeClr val="dk1"/>
                </a:solidFill>
                <a:latin typeface="Georgia"/>
                <a:ea typeface="Georgia"/>
                <a:cs typeface="Georgia"/>
                <a:sym typeface="Georgia"/>
              </a:rPr>
              <a:t>Favorite OS: Windows</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t>Tests responsibility to find errors - to self testing and look for errors</a:t>
            </a:r>
            <a:endParaRPr sz="1800"/>
          </a:p>
          <a:p>
            <a:pPr indent="0" lvl="0" marL="0" rtl="0" algn="l">
              <a:spcBef>
                <a:spcPts val="0"/>
              </a:spcBef>
              <a:spcAft>
                <a:spcPts val="0"/>
              </a:spcAft>
              <a:buNone/>
            </a:pPr>
            <a:r>
              <a:t/>
            </a:r>
            <a:endParaRPr sz="1800"/>
          </a:p>
        </p:txBody>
      </p:sp>
      <p:sp>
        <p:nvSpPr>
          <p:cNvPr id="334" name="Google Shape;334;p52"/>
          <p:cNvSpPr txBox="1"/>
          <p:nvPr>
            <p:ph idx="1" type="body"/>
          </p:nvPr>
        </p:nvSpPr>
        <p:spPr>
          <a:xfrm>
            <a:off x="311700" y="1217275"/>
            <a:ext cx="2971500" cy="27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1.GitHub</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2.BitBucket</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3.GitLab</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4.Coding</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Clr>
                <a:schemeClr val="dk1"/>
              </a:buClr>
              <a:buSzPts val="1100"/>
              <a:buFont typeface="Arial"/>
              <a:buNone/>
            </a:pPr>
            <a:r>
              <a:t/>
            </a:r>
            <a:endParaRPr>
              <a:solidFill>
                <a:schemeClr val="dk1"/>
              </a:solidFill>
            </a:endParaRPr>
          </a:p>
        </p:txBody>
      </p:sp>
      <p:pic>
        <p:nvPicPr>
          <p:cNvPr id="335" name="Google Shape;335;p52"/>
          <p:cNvPicPr preferRelativeResize="0"/>
          <p:nvPr/>
        </p:nvPicPr>
        <p:blipFill>
          <a:blip r:embed="rId3">
            <a:alphaModFix/>
          </a:blip>
          <a:stretch>
            <a:fillRect/>
          </a:stretch>
        </p:blipFill>
        <p:spPr>
          <a:xfrm>
            <a:off x="3329075" y="1093925"/>
            <a:ext cx="5503224" cy="2590874"/>
          </a:xfrm>
          <a:prstGeom prst="rect">
            <a:avLst/>
          </a:prstGeom>
          <a:noFill/>
          <a:ln>
            <a:noFill/>
          </a:ln>
        </p:spPr>
      </p:pic>
      <p:sp>
        <p:nvSpPr>
          <p:cNvPr id="336" name="Google Shape;336;p52"/>
          <p:cNvSpPr txBox="1"/>
          <p:nvPr/>
        </p:nvSpPr>
        <p:spPr>
          <a:xfrm>
            <a:off x="252425" y="4369200"/>
            <a:ext cx="8520600" cy="6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Today, repository management services are key components of collaborative software development.</a:t>
            </a:r>
            <a:endParaRPr sz="18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Why</a:t>
            </a:r>
            <a:r>
              <a:rPr lang="en"/>
              <a:t> </a:t>
            </a:r>
            <a:r>
              <a:rPr lang="en" sz="1800"/>
              <a:t>we use GitHub?</a:t>
            </a:r>
            <a:endParaRPr sz="1800"/>
          </a:p>
        </p:txBody>
      </p:sp>
      <p:sp>
        <p:nvSpPr>
          <p:cNvPr id="342" name="Google Shape;342;p53"/>
          <p:cNvSpPr txBox="1"/>
          <p:nvPr>
            <p:ph idx="1" type="body"/>
          </p:nvPr>
        </p:nvSpPr>
        <p:spPr>
          <a:xfrm>
            <a:off x="268125" y="1143625"/>
            <a:ext cx="862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1.GitHub is the standard nowadays not only as a source code repository but also as a place of collaboration for  open-source projects if you are working with a large open source project that involves collaboration with several developers, GitHub could be your best choice.</a:t>
            </a:r>
            <a:endParaRPr>
              <a:solidFill>
                <a:schemeClr val="dk1"/>
              </a:solidFill>
            </a:endParaRPr>
          </a:p>
          <a:p>
            <a:pPr indent="0" lvl="0" marL="0" rtl="0" algn="l">
              <a:spcBef>
                <a:spcPts val="1600"/>
              </a:spcBef>
              <a:spcAft>
                <a:spcPts val="0"/>
              </a:spcAft>
              <a:buNone/>
            </a:pPr>
            <a:r>
              <a:rPr lang="en">
                <a:solidFill>
                  <a:schemeClr val="dk1"/>
                </a:solidFill>
              </a:rPr>
              <a:t>2.You’ll find a big and vibrant community on GitHub that can assist you in completing your project.pleting your project.</a:t>
            </a:r>
            <a:endParaRPr>
              <a:solidFill>
                <a:schemeClr val="dk1"/>
              </a:solidFill>
            </a:endParaRPr>
          </a:p>
          <a:p>
            <a:pPr indent="0" lvl="0" marL="0" rtl="0" algn="l">
              <a:spcBef>
                <a:spcPts val="1600"/>
              </a:spcBef>
              <a:spcAft>
                <a:spcPts val="1600"/>
              </a:spcAft>
              <a:buNone/>
            </a:pPr>
            <a:r>
              <a:rPr lang="en">
                <a:solidFill>
                  <a:schemeClr val="dk1"/>
                </a:solidFill>
              </a:rPr>
              <a:t>3.Track changes in your code across versions</a:t>
            </a:r>
            <a:endParaRPr>
              <a:solidFill>
                <a:schemeClr val="dk1"/>
              </a:solidFill>
            </a:endParaRPr>
          </a:p>
        </p:txBody>
      </p:sp>
      <p:pic>
        <p:nvPicPr>
          <p:cNvPr id="343" name="Google Shape;343;p53"/>
          <p:cNvPicPr preferRelativeResize="0"/>
          <p:nvPr/>
        </p:nvPicPr>
        <p:blipFill>
          <a:blip r:embed="rId3">
            <a:alphaModFix/>
          </a:blip>
          <a:stretch>
            <a:fillRect/>
          </a:stretch>
        </p:blipFill>
        <p:spPr>
          <a:xfrm>
            <a:off x="7703075" y="3365150"/>
            <a:ext cx="1440924" cy="1778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t>General check ups with all group members that work is being done</a:t>
            </a:r>
            <a:endParaRPr/>
          </a:p>
        </p:txBody>
      </p:sp>
      <p:sp>
        <p:nvSpPr>
          <p:cNvPr id="349" name="Google Shape;349;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0" name="Google Shape;350;p54"/>
          <p:cNvPicPr preferRelativeResize="0"/>
          <p:nvPr/>
        </p:nvPicPr>
        <p:blipFill>
          <a:blip r:embed="rId3">
            <a:alphaModFix/>
          </a:blip>
          <a:stretch>
            <a:fillRect/>
          </a:stretch>
        </p:blipFill>
        <p:spPr>
          <a:xfrm>
            <a:off x="379525" y="1194325"/>
            <a:ext cx="7682150" cy="3260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Documentation</a:t>
            </a:r>
            <a:endParaRPr/>
          </a:p>
        </p:txBody>
      </p:sp>
      <p:sp>
        <p:nvSpPr>
          <p:cNvPr id="356" name="Google Shape;356;p55"/>
          <p:cNvSpPr txBox="1"/>
          <p:nvPr>
            <p:ph idx="1" type="body"/>
          </p:nvPr>
        </p:nvSpPr>
        <p:spPr>
          <a:xfrm>
            <a:off x="311700" y="1152475"/>
            <a:ext cx="8520600" cy="368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Documentation is the important part of a project.So every group member is responsible for his area to make documentation.   </a:t>
            </a:r>
            <a:endParaRPr>
              <a:solidFill>
                <a:schemeClr val="dk1"/>
              </a:solidFill>
            </a:endParaRPr>
          </a:p>
        </p:txBody>
      </p:sp>
      <p:pic>
        <p:nvPicPr>
          <p:cNvPr id="357" name="Google Shape;357;p55"/>
          <p:cNvPicPr preferRelativeResize="0"/>
          <p:nvPr/>
        </p:nvPicPr>
        <p:blipFill>
          <a:blip r:embed="rId3">
            <a:alphaModFix/>
          </a:blip>
          <a:stretch>
            <a:fillRect/>
          </a:stretch>
        </p:blipFill>
        <p:spPr>
          <a:xfrm>
            <a:off x="1947875" y="1880002"/>
            <a:ext cx="5248275" cy="2886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management</a:t>
            </a:r>
            <a:endParaRPr/>
          </a:p>
        </p:txBody>
      </p:sp>
      <p:sp>
        <p:nvSpPr>
          <p:cNvPr id="363" name="Google Shape;363;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Each team member will report to me for each step done</a:t>
            </a:r>
            <a:endParaRPr>
              <a:solidFill>
                <a:schemeClr val="dk1"/>
              </a:solidFill>
            </a:endParaRPr>
          </a:p>
          <a:p>
            <a:pPr indent="-342900" lvl="0" marL="457200" rtl="0" algn="l">
              <a:spcBef>
                <a:spcPts val="0"/>
              </a:spcBef>
              <a:spcAft>
                <a:spcPts val="0"/>
              </a:spcAft>
              <a:buSzPts val="1800"/>
              <a:buChar char="●"/>
            </a:pPr>
            <a:r>
              <a:rPr lang="en">
                <a:solidFill>
                  <a:schemeClr val="dk1"/>
                </a:solidFill>
              </a:rPr>
              <a:t>Improvements of work techniques </a:t>
            </a:r>
            <a:endParaRPr>
              <a:solidFill>
                <a:schemeClr val="dk1"/>
              </a:solidFill>
            </a:endParaRPr>
          </a:p>
          <a:p>
            <a:pPr indent="-342900" lvl="0" marL="457200" rtl="0" algn="l">
              <a:spcBef>
                <a:spcPts val="0"/>
              </a:spcBef>
              <a:spcAft>
                <a:spcPts val="0"/>
              </a:spcAft>
              <a:buSzPts val="1800"/>
              <a:buChar char="●"/>
            </a:pPr>
            <a:r>
              <a:rPr lang="en">
                <a:solidFill>
                  <a:schemeClr val="dk1"/>
                </a:solidFill>
              </a:rPr>
              <a:t>Resolving upcoming challenges during project</a:t>
            </a:r>
            <a:endParaRPr>
              <a:solidFill>
                <a:schemeClr val="dk1"/>
              </a:solidFill>
            </a:endParaRPr>
          </a:p>
          <a:p>
            <a:pPr indent="-342900" lvl="0" marL="457200" rtl="0" algn="l">
              <a:spcBef>
                <a:spcPts val="0"/>
              </a:spcBef>
              <a:spcAft>
                <a:spcPts val="0"/>
              </a:spcAft>
              <a:buSzPts val="1800"/>
              <a:buChar char="●"/>
            </a:pPr>
            <a:r>
              <a:rPr lang="en">
                <a:solidFill>
                  <a:schemeClr val="dk1"/>
                </a:solidFill>
              </a:rPr>
              <a:t>Designing of work strategies</a:t>
            </a:r>
            <a:endParaRPr>
              <a:solidFill>
                <a:schemeClr val="dk1"/>
              </a:solidFill>
            </a:endParaRPr>
          </a:p>
          <a:p>
            <a:pPr indent="-342900" lvl="0" marL="457200" rtl="0" algn="l">
              <a:spcBef>
                <a:spcPts val="0"/>
              </a:spcBef>
              <a:spcAft>
                <a:spcPts val="0"/>
              </a:spcAft>
              <a:buSzPts val="1800"/>
              <a:buChar char="●"/>
            </a:pPr>
            <a:r>
              <a:rPr lang="en">
                <a:solidFill>
                  <a:schemeClr val="dk1"/>
                </a:solidFill>
              </a:rPr>
              <a:t>Taking in account the hesitations</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7"/>
          <p:cNvSpPr txBox="1"/>
          <p:nvPr>
            <p:ph type="title"/>
          </p:nvPr>
        </p:nvSpPr>
        <p:spPr>
          <a:xfrm>
            <a:off x="131025" y="9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Licensing</a:t>
            </a:r>
            <a:endParaRPr/>
          </a:p>
        </p:txBody>
      </p:sp>
      <p:sp>
        <p:nvSpPr>
          <p:cNvPr id="369" name="Google Shape;36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0" name="Google Shape;370;p57"/>
          <p:cNvPicPr preferRelativeResize="0"/>
          <p:nvPr/>
        </p:nvPicPr>
        <p:blipFill>
          <a:blip r:embed="rId3">
            <a:alphaModFix/>
          </a:blip>
          <a:stretch>
            <a:fillRect/>
          </a:stretch>
        </p:blipFill>
        <p:spPr>
          <a:xfrm>
            <a:off x="2552868" y="125000"/>
            <a:ext cx="5853207" cy="4893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Licensing: MIT Licence</a:t>
            </a:r>
            <a:endParaRPr sz="1800"/>
          </a:p>
        </p:txBody>
      </p:sp>
      <p:sp>
        <p:nvSpPr>
          <p:cNvPr id="376" name="Google Shape;376;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a:solidFill>
                  <a:schemeClr val="dk1"/>
                </a:solidFill>
              </a:rPr>
              <a:t>Most popular one</a:t>
            </a:r>
            <a:endParaRPr>
              <a:solidFill>
                <a:schemeClr val="dk1"/>
              </a:solidFill>
            </a:endParaRPr>
          </a:p>
          <a:p>
            <a:pPr indent="-298450" lvl="0" marL="457200" rtl="0" algn="l">
              <a:spcBef>
                <a:spcPts val="0"/>
              </a:spcBef>
              <a:spcAft>
                <a:spcPts val="0"/>
              </a:spcAft>
              <a:buClr>
                <a:srgbClr val="000000"/>
              </a:buClr>
              <a:buSzPts val="1100"/>
              <a:buFont typeface="Arial"/>
              <a:buChar char="●"/>
            </a:pPr>
            <a:r>
              <a:rPr lang="en">
                <a:solidFill>
                  <a:schemeClr val="dk1"/>
                </a:solidFill>
              </a:rPr>
              <a:t>Very few limitations on reuse</a:t>
            </a:r>
            <a:endParaRPr>
              <a:solidFill>
                <a:schemeClr val="dk1"/>
              </a:solidFill>
            </a:endParaRPr>
          </a:p>
          <a:p>
            <a:pPr indent="-298450" lvl="0" marL="457200" rtl="0" algn="l">
              <a:spcBef>
                <a:spcPts val="0"/>
              </a:spcBef>
              <a:spcAft>
                <a:spcPts val="0"/>
              </a:spcAft>
              <a:buClr>
                <a:srgbClr val="000000"/>
              </a:buClr>
              <a:buSzPts val="1100"/>
              <a:buFont typeface="Arial"/>
              <a:buChar char="●"/>
            </a:pPr>
            <a:r>
              <a:rPr lang="en">
                <a:solidFill>
                  <a:schemeClr val="dk1"/>
                </a:solidFill>
              </a:rPr>
              <a:t>Easy to associate with other licenses</a:t>
            </a:r>
            <a:endParaRPr>
              <a:solidFill>
                <a:schemeClr val="dk1"/>
              </a:solidFill>
            </a:endParaRPr>
          </a:p>
          <a:p>
            <a:pPr indent="-298450" lvl="0" marL="457200" rtl="0" algn="l">
              <a:spcBef>
                <a:spcPts val="0"/>
              </a:spcBef>
              <a:spcAft>
                <a:spcPts val="0"/>
              </a:spcAft>
              <a:buClr>
                <a:srgbClr val="000000"/>
              </a:buClr>
              <a:buSzPts val="1100"/>
              <a:buFont typeface="Arial"/>
              <a:buChar char="●"/>
            </a:pPr>
            <a:r>
              <a:rPr lang="en">
                <a:solidFill>
                  <a:schemeClr val="dk1"/>
                </a:solidFill>
              </a:rPr>
              <a:t>Users may redistribute Derivative Work </a:t>
            </a:r>
            <a:endParaRPr>
              <a:solidFill>
                <a:schemeClr val="dk1"/>
              </a:solidFill>
            </a:endParaRPr>
          </a:p>
          <a:p>
            <a:pPr indent="0" lvl="0" marL="457200" rtl="0" algn="l">
              <a:spcBef>
                <a:spcPts val="0"/>
              </a:spcBef>
              <a:spcAft>
                <a:spcPts val="0"/>
              </a:spcAft>
              <a:buNone/>
            </a:pPr>
            <a:r>
              <a:rPr lang="en">
                <a:solidFill>
                  <a:schemeClr val="dk1"/>
                </a:solidFill>
              </a:rPr>
              <a:t>under different terms</a:t>
            </a:r>
            <a:endParaRPr>
              <a:solidFill>
                <a:schemeClr val="dk1"/>
              </a:solidFill>
            </a:endParaRPr>
          </a:p>
          <a:p>
            <a:pPr indent="-298450" lvl="0" marL="457200" rtl="0" algn="l">
              <a:spcBef>
                <a:spcPts val="0"/>
              </a:spcBef>
              <a:spcAft>
                <a:spcPts val="0"/>
              </a:spcAft>
              <a:buClr>
                <a:srgbClr val="000000"/>
              </a:buClr>
              <a:buSzPts val="1100"/>
              <a:buFont typeface="Arial"/>
              <a:buChar char="●"/>
            </a:pPr>
            <a:r>
              <a:rPr lang="en">
                <a:solidFill>
                  <a:schemeClr val="dk1"/>
                </a:solidFill>
              </a:rPr>
              <a:t>No warranty is needed</a:t>
            </a:r>
            <a:endParaRPr>
              <a:solidFill>
                <a:schemeClr val="dk1"/>
              </a:solidFill>
            </a:endParaRPr>
          </a:p>
          <a:p>
            <a:pPr indent="0" lvl="0" marL="457200" rtl="0" algn="l">
              <a:spcBef>
                <a:spcPts val="0"/>
              </a:spcBef>
              <a:spcAft>
                <a:spcPts val="0"/>
              </a:spcAft>
              <a:buNone/>
            </a:pPr>
            <a:r>
              <a:t/>
            </a:r>
            <a:endParaRPr>
              <a:solidFill>
                <a:schemeClr val="dk1"/>
              </a:solidFill>
            </a:endParaRPr>
          </a:p>
        </p:txBody>
      </p:sp>
      <p:pic>
        <p:nvPicPr>
          <p:cNvPr id="377" name="Google Shape;377;p58"/>
          <p:cNvPicPr preferRelativeResize="0"/>
          <p:nvPr/>
        </p:nvPicPr>
        <p:blipFill>
          <a:blip r:embed="rId3">
            <a:alphaModFix/>
          </a:blip>
          <a:stretch>
            <a:fillRect/>
          </a:stretch>
        </p:blipFill>
        <p:spPr>
          <a:xfrm>
            <a:off x="5526676" y="1263500"/>
            <a:ext cx="3305624" cy="2465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Licensing: Apache 2.0</a:t>
            </a:r>
            <a:endParaRPr/>
          </a:p>
        </p:txBody>
      </p:sp>
      <p:sp>
        <p:nvSpPr>
          <p:cNvPr id="383" name="Google Shape;38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Can be used forever: doesn’t need to be renewed</a:t>
            </a:r>
            <a:endParaRPr>
              <a:solidFill>
                <a:schemeClr val="dk1"/>
              </a:solidFill>
            </a:endParaRPr>
          </a:p>
          <a:p>
            <a:pPr indent="-342900" lvl="0" marL="457200" rtl="0" algn="l">
              <a:spcBef>
                <a:spcPts val="0"/>
              </a:spcBef>
              <a:spcAft>
                <a:spcPts val="0"/>
              </a:spcAft>
              <a:buSzPts val="1800"/>
              <a:buChar char="●"/>
            </a:pPr>
            <a:r>
              <a:rPr lang="en">
                <a:solidFill>
                  <a:schemeClr val="dk1"/>
                </a:solidFill>
              </a:rPr>
              <a:t>Worldwide authority</a:t>
            </a:r>
            <a:endParaRPr>
              <a:solidFill>
                <a:schemeClr val="dk1"/>
              </a:solidFill>
            </a:endParaRPr>
          </a:p>
          <a:p>
            <a:pPr indent="-342900" lvl="0" marL="457200" rtl="0" algn="l">
              <a:spcBef>
                <a:spcPts val="0"/>
              </a:spcBef>
              <a:spcAft>
                <a:spcPts val="0"/>
              </a:spcAft>
              <a:buSzPts val="1800"/>
              <a:buChar char="●"/>
            </a:pPr>
            <a:r>
              <a:rPr lang="en">
                <a:solidFill>
                  <a:schemeClr val="dk1"/>
                </a:solidFill>
              </a:rPr>
              <a:t>Chance to extend the license</a:t>
            </a:r>
            <a:endParaRPr>
              <a:solidFill>
                <a:schemeClr val="dk1"/>
              </a:solidFill>
            </a:endParaRPr>
          </a:p>
          <a:p>
            <a:pPr indent="-342900" lvl="0" marL="457200" rtl="0" algn="l">
              <a:spcBef>
                <a:spcPts val="0"/>
              </a:spcBef>
              <a:spcAft>
                <a:spcPts val="0"/>
              </a:spcAft>
              <a:buSzPts val="1800"/>
              <a:buChar char="●"/>
            </a:pPr>
            <a:r>
              <a:rPr lang="en">
                <a:solidFill>
                  <a:schemeClr val="dk1"/>
                </a:solidFill>
              </a:rPr>
              <a:t>Patent claims can be used</a:t>
            </a:r>
            <a:endParaRPr>
              <a:solidFill>
                <a:schemeClr val="dk1"/>
              </a:solidFill>
            </a:endParaRPr>
          </a:p>
          <a:p>
            <a:pPr indent="-342900" lvl="0" marL="457200" rtl="0" algn="l">
              <a:spcBef>
                <a:spcPts val="0"/>
              </a:spcBef>
              <a:spcAft>
                <a:spcPts val="0"/>
              </a:spcAft>
              <a:buSzPts val="1800"/>
              <a:buChar char="●"/>
            </a:pPr>
            <a:r>
              <a:rPr lang="en">
                <a:solidFill>
                  <a:schemeClr val="dk1"/>
                </a:solidFill>
              </a:rPr>
              <a:t>Warranty can be placed on the program</a:t>
            </a:r>
            <a:endParaRPr>
              <a:solidFill>
                <a:schemeClr val="dk1"/>
              </a:solidFill>
            </a:endParaRPr>
          </a:p>
          <a:p>
            <a:pPr indent="-342900" lvl="0" marL="457200" rtl="0" algn="l">
              <a:spcBef>
                <a:spcPts val="0"/>
              </a:spcBef>
              <a:spcAft>
                <a:spcPts val="0"/>
              </a:spcAft>
              <a:buSzPts val="1800"/>
              <a:buChar char="●"/>
            </a:pPr>
            <a:r>
              <a:rPr lang="en">
                <a:solidFill>
                  <a:schemeClr val="dk1"/>
                </a:solidFill>
              </a:rPr>
              <a:t>Changes in the program’s code must be published</a:t>
            </a:r>
            <a:endParaRPr>
              <a:solidFill>
                <a:schemeClr val="dk1"/>
              </a:solidFill>
            </a:endParaRPr>
          </a:p>
        </p:txBody>
      </p:sp>
      <p:pic>
        <p:nvPicPr>
          <p:cNvPr id="384" name="Google Shape;384;p59"/>
          <p:cNvPicPr preferRelativeResize="0"/>
          <p:nvPr/>
        </p:nvPicPr>
        <p:blipFill>
          <a:blip r:embed="rId3">
            <a:alphaModFix/>
          </a:blip>
          <a:stretch>
            <a:fillRect/>
          </a:stretch>
        </p:blipFill>
        <p:spPr>
          <a:xfrm>
            <a:off x="5356350" y="3278526"/>
            <a:ext cx="3743250" cy="18279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Licensing: GNU GPL 3.0</a:t>
            </a:r>
            <a:endParaRPr/>
          </a:p>
        </p:txBody>
      </p:sp>
      <p:sp>
        <p:nvSpPr>
          <p:cNvPr id="390" name="Google Shape;390;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Warranty can be placed on the program</a:t>
            </a:r>
            <a:endParaRPr>
              <a:solidFill>
                <a:schemeClr val="dk1"/>
              </a:solidFill>
            </a:endParaRPr>
          </a:p>
          <a:p>
            <a:pPr indent="-342900" lvl="0" marL="457200" rtl="0" algn="l">
              <a:spcBef>
                <a:spcPts val="0"/>
              </a:spcBef>
              <a:spcAft>
                <a:spcPts val="0"/>
              </a:spcAft>
              <a:buSzPts val="1800"/>
              <a:buChar char="●"/>
            </a:pPr>
            <a:r>
              <a:rPr lang="en">
                <a:solidFill>
                  <a:schemeClr val="dk1"/>
                </a:solidFill>
              </a:rPr>
              <a:t>Patent claims can be used</a:t>
            </a:r>
            <a:endParaRPr>
              <a:solidFill>
                <a:schemeClr val="dk1"/>
              </a:solidFill>
            </a:endParaRPr>
          </a:p>
          <a:p>
            <a:pPr indent="-342900" lvl="0" marL="457200" rtl="0" algn="l">
              <a:spcBef>
                <a:spcPts val="0"/>
              </a:spcBef>
              <a:spcAft>
                <a:spcPts val="0"/>
              </a:spcAft>
              <a:buSzPts val="1800"/>
              <a:buChar char="●"/>
            </a:pPr>
            <a:r>
              <a:rPr lang="en">
                <a:solidFill>
                  <a:schemeClr val="dk1"/>
                </a:solidFill>
              </a:rPr>
              <a:t>Sublicense cannot be added</a:t>
            </a:r>
            <a:endParaRPr>
              <a:solidFill>
                <a:schemeClr val="dk1"/>
              </a:solidFill>
            </a:endParaRPr>
          </a:p>
          <a:p>
            <a:pPr indent="-342900" lvl="0" marL="457200" rtl="0" algn="l">
              <a:spcBef>
                <a:spcPts val="0"/>
              </a:spcBef>
              <a:spcAft>
                <a:spcPts val="0"/>
              </a:spcAft>
              <a:buSzPts val="1800"/>
              <a:buChar char="●"/>
            </a:pPr>
            <a:r>
              <a:rPr lang="en">
                <a:solidFill>
                  <a:schemeClr val="dk1"/>
                </a:solidFill>
              </a:rPr>
              <a:t>Source code must be published</a:t>
            </a:r>
            <a:endParaRPr>
              <a:solidFill>
                <a:schemeClr val="dk1"/>
              </a:solidFill>
            </a:endParaRPr>
          </a:p>
          <a:p>
            <a:pPr indent="-342900" lvl="0" marL="457200" rtl="0" algn="l">
              <a:spcBef>
                <a:spcPts val="0"/>
              </a:spcBef>
              <a:spcAft>
                <a:spcPts val="0"/>
              </a:spcAft>
              <a:buSzPts val="1800"/>
              <a:buChar char="●"/>
            </a:pPr>
            <a:r>
              <a:rPr lang="en">
                <a:solidFill>
                  <a:schemeClr val="dk1"/>
                </a:solidFill>
              </a:rPr>
              <a:t>As well as the state changes</a:t>
            </a:r>
            <a:endParaRPr>
              <a:solidFill>
                <a:schemeClr val="dk1"/>
              </a:solidFill>
            </a:endParaRPr>
          </a:p>
          <a:p>
            <a:pPr indent="-342900" lvl="0" marL="457200" rtl="0" algn="l">
              <a:spcBef>
                <a:spcPts val="0"/>
              </a:spcBef>
              <a:spcAft>
                <a:spcPts val="0"/>
              </a:spcAft>
              <a:buSzPts val="1800"/>
              <a:buChar char="●"/>
            </a:pPr>
            <a:r>
              <a:rPr lang="en">
                <a:solidFill>
                  <a:schemeClr val="dk1"/>
                </a:solidFill>
              </a:rPr>
              <a:t>Original software must be included</a:t>
            </a:r>
            <a:endParaRPr>
              <a:solidFill>
                <a:schemeClr val="dk1"/>
              </a:solidFill>
            </a:endParaRPr>
          </a:p>
        </p:txBody>
      </p:sp>
      <p:pic>
        <p:nvPicPr>
          <p:cNvPr id="391" name="Google Shape;391;p60"/>
          <p:cNvPicPr preferRelativeResize="0"/>
          <p:nvPr/>
        </p:nvPicPr>
        <p:blipFill>
          <a:blip r:embed="rId3">
            <a:alphaModFix/>
          </a:blip>
          <a:stretch>
            <a:fillRect/>
          </a:stretch>
        </p:blipFill>
        <p:spPr>
          <a:xfrm>
            <a:off x="5402525" y="1383900"/>
            <a:ext cx="3429774" cy="17063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cxnSp>
        <p:nvCxnSpPr>
          <p:cNvPr id="396" name="Google Shape;396;p61"/>
          <p:cNvCxnSpPr/>
          <p:nvPr/>
        </p:nvCxnSpPr>
        <p:spPr>
          <a:xfrm flipH="1" rot="10800000">
            <a:off x="621825" y="2766400"/>
            <a:ext cx="7762200" cy="13500"/>
          </a:xfrm>
          <a:prstGeom prst="straightConnector1">
            <a:avLst/>
          </a:prstGeom>
          <a:noFill/>
          <a:ln cap="flat" cmpd="sng" w="76200">
            <a:solidFill>
              <a:srgbClr val="1C4587"/>
            </a:solidFill>
            <a:prstDash val="solid"/>
            <a:round/>
            <a:headEnd len="med" w="med" type="none"/>
            <a:tailEnd len="med" w="med" type="none"/>
          </a:ln>
        </p:spPr>
      </p:cxnSp>
      <p:sp>
        <p:nvSpPr>
          <p:cNvPr id="397" name="Google Shape;397;p61"/>
          <p:cNvSpPr/>
          <p:nvPr/>
        </p:nvSpPr>
        <p:spPr>
          <a:xfrm>
            <a:off x="563750" y="2636550"/>
            <a:ext cx="232800" cy="250800"/>
          </a:xfrm>
          <a:prstGeom prst="ellipse">
            <a:avLst/>
          </a:prstGeom>
          <a:solidFill>
            <a:srgbClr val="E6B8AF"/>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1"/>
          <p:cNvSpPr/>
          <p:nvPr/>
        </p:nvSpPr>
        <p:spPr>
          <a:xfrm>
            <a:off x="1744225" y="2647750"/>
            <a:ext cx="232800" cy="250800"/>
          </a:xfrm>
          <a:prstGeom prst="ellipse">
            <a:avLst/>
          </a:prstGeom>
          <a:solidFill>
            <a:srgbClr val="DD7E6B"/>
          </a:solid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1"/>
          <p:cNvSpPr/>
          <p:nvPr/>
        </p:nvSpPr>
        <p:spPr>
          <a:xfrm>
            <a:off x="3009650" y="2636550"/>
            <a:ext cx="232800" cy="250800"/>
          </a:xfrm>
          <a:prstGeom prst="ellipse">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1"/>
          <p:cNvSpPr/>
          <p:nvPr/>
        </p:nvSpPr>
        <p:spPr>
          <a:xfrm>
            <a:off x="8335650" y="2636550"/>
            <a:ext cx="232800" cy="250800"/>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1"/>
          <p:cNvSpPr/>
          <p:nvPr/>
        </p:nvSpPr>
        <p:spPr>
          <a:xfrm>
            <a:off x="4462725" y="2647750"/>
            <a:ext cx="232800" cy="250800"/>
          </a:xfrm>
          <a:prstGeom prst="ellipse">
            <a:avLst/>
          </a:prstGeom>
          <a:solidFill>
            <a:srgbClr val="A61C00"/>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1"/>
          <p:cNvSpPr/>
          <p:nvPr/>
        </p:nvSpPr>
        <p:spPr>
          <a:xfrm>
            <a:off x="5672650" y="2636550"/>
            <a:ext cx="232800" cy="250800"/>
          </a:xfrm>
          <a:prstGeom prst="ellipse">
            <a:avLst/>
          </a:prstGeom>
          <a:solidFill>
            <a:srgbClr val="85200C"/>
          </a:solidFill>
          <a:ln cap="flat" cmpd="sng" w="9525">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1"/>
          <p:cNvSpPr/>
          <p:nvPr/>
        </p:nvSpPr>
        <p:spPr>
          <a:xfrm>
            <a:off x="7020150" y="2647750"/>
            <a:ext cx="232800" cy="250800"/>
          </a:xfrm>
          <a:prstGeom prst="ellipse">
            <a:avLst/>
          </a:prstGeom>
          <a:solidFill>
            <a:srgbClr val="5B0F00"/>
          </a:solid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61"/>
          <p:cNvCxnSpPr>
            <a:stCxn id="397" idx="0"/>
          </p:cNvCxnSpPr>
          <p:nvPr/>
        </p:nvCxnSpPr>
        <p:spPr>
          <a:xfrm rot="10800000">
            <a:off x="680150" y="1692150"/>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05" name="Google Shape;405;p61"/>
          <p:cNvCxnSpPr/>
          <p:nvPr/>
        </p:nvCxnSpPr>
        <p:spPr>
          <a:xfrm rot="10800000">
            <a:off x="8452050" y="1701500"/>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06" name="Google Shape;406;p61"/>
          <p:cNvCxnSpPr/>
          <p:nvPr/>
        </p:nvCxnSpPr>
        <p:spPr>
          <a:xfrm rot="10800000">
            <a:off x="7136550" y="2914225"/>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07" name="Google Shape;407;p61"/>
          <p:cNvCxnSpPr/>
          <p:nvPr/>
        </p:nvCxnSpPr>
        <p:spPr>
          <a:xfrm rot="10800000">
            <a:off x="5789050" y="1703550"/>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08" name="Google Shape;408;p61"/>
          <p:cNvCxnSpPr/>
          <p:nvPr/>
        </p:nvCxnSpPr>
        <p:spPr>
          <a:xfrm rot="10800000">
            <a:off x="4572000" y="2874525"/>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09" name="Google Shape;409;p61"/>
          <p:cNvCxnSpPr/>
          <p:nvPr/>
        </p:nvCxnSpPr>
        <p:spPr>
          <a:xfrm rot="10800000">
            <a:off x="3126050" y="1718550"/>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10" name="Google Shape;410;p61"/>
          <p:cNvCxnSpPr/>
          <p:nvPr/>
        </p:nvCxnSpPr>
        <p:spPr>
          <a:xfrm rot="10800000">
            <a:off x="1860625" y="2865150"/>
            <a:ext cx="0" cy="944400"/>
          </a:xfrm>
          <a:prstGeom prst="straightConnector1">
            <a:avLst/>
          </a:prstGeom>
          <a:noFill/>
          <a:ln cap="flat" cmpd="sng" w="38100">
            <a:solidFill>
              <a:srgbClr val="A64D79"/>
            </a:solidFill>
            <a:prstDash val="lgDash"/>
            <a:round/>
            <a:headEnd len="med" w="med" type="none"/>
            <a:tailEnd len="med" w="med" type="none"/>
          </a:ln>
        </p:spPr>
      </p:cxnSp>
      <p:sp>
        <p:nvSpPr>
          <p:cNvPr id="411" name="Google Shape;411;p61"/>
          <p:cNvSpPr txBox="1"/>
          <p:nvPr/>
        </p:nvSpPr>
        <p:spPr>
          <a:xfrm>
            <a:off x="40000" y="1258000"/>
            <a:ext cx="1375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Discussion </a:t>
            </a:r>
            <a:endParaRPr b="1"/>
          </a:p>
        </p:txBody>
      </p:sp>
      <p:sp>
        <p:nvSpPr>
          <p:cNvPr id="412" name="Google Shape;412;p61"/>
          <p:cNvSpPr txBox="1"/>
          <p:nvPr/>
        </p:nvSpPr>
        <p:spPr>
          <a:xfrm>
            <a:off x="1233775" y="3818600"/>
            <a:ext cx="13758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Requirement Analysis </a:t>
            </a:r>
            <a:endParaRPr b="1"/>
          </a:p>
        </p:txBody>
      </p:sp>
      <p:sp>
        <p:nvSpPr>
          <p:cNvPr id="413" name="Google Shape;413;p61"/>
          <p:cNvSpPr txBox="1"/>
          <p:nvPr/>
        </p:nvSpPr>
        <p:spPr>
          <a:xfrm>
            <a:off x="2248425" y="1310900"/>
            <a:ext cx="16935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Task &amp; Timeline</a:t>
            </a:r>
            <a:r>
              <a:rPr b="1" lang="en"/>
              <a:t> </a:t>
            </a:r>
            <a:endParaRPr b="1"/>
          </a:p>
        </p:txBody>
      </p:sp>
      <p:sp>
        <p:nvSpPr>
          <p:cNvPr id="414" name="Google Shape;414;p61"/>
          <p:cNvSpPr txBox="1"/>
          <p:nvPr/>
        </p:nvSpPr>
        <p:spPr>
          <a:xfrm>
            <a:off x="4173750" y="3823325"/>
            <a:ext cx="11013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Design</a:t>
            </a:r>
            <a:endParaRPr b="1"/>
          </a:p>
        </p:txBody>
      </p:sp>
      <p:sp>
        <p:nvSpPr>
          <p:cNvPr id="415" name="Google Shape;415;p61"/>
          <p:cNvSpPr txBox="1"/>
          <p:nvPr/>
        </p:nvSpPr>
        <p:spPr>
          <a:xfrm>
            <a:off x="5001400" y="1280900"/>
            <a:ext cx="16935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 </a:t>
            </a:r>
            <a:r>
              <a:rPr b="1" lang="en"/>
              <a:t>Development </a:t>
            </a:r>
            <a:endParaRPr b="1"/>
          </a:p>
        </p:txBody>
      </p:sp>
      <p:sp>
        <p:nvSpPr>
          <p:cNvPr id="416" name="Google Shape;416;p61"/>
          <p:cNvSpPr txBox="1"/>
          <p:nvPr/>
        </p:nvSpPr>
        <p:spPr>
          <a:xfrm>
            <a:off x="6782975" y="3916750"/>
            <a:ext cx="1375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Testing</a:t>
            </a:r>
            <a:r>
              <a:rPr b="1" lang="en"/>
              <a:t> </a:t>
            </a:r>
            <a:endParaRPr b="1"/>
          </a:p>
        </p:txBody>
      </p:sp>
      <p:sp>
        <p:nvSpPr>
          <p:cNvPr id="417" name="Google Shape;417;p61"/>
          <p:cNvSpPr txBox="1"/>
          <p:nvPr/>
        </p:nvSpPr>
        <p:spPr>
          <a:xfrm>
            <a:off x="7595675" y="1258000"/>
            <a:ext cx="16935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Deployment</a:t>
            </a:r>
            <a:endParaRPr b="1"/>
          </a:p>
        </p:txBody>
      </p:sp>
      <p:sp>
        <p:nvSpPr>
          <p:cNvPr id="418" name="Google Shape;418;p61"/>
          <p:cNvSpPr txBox="1"/>
          <p:nvPr/>
        </p:nvSpPr>
        <p:spPr>
          <a:xfrm>
            <a:off x="40000" y="0"/>
            <a:ext cx="69669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0124D"/>
                </a:solidFill>
                <a:latin typeface="Georgia"/>
                <a:ea typeface="Georgia"/>
                <a:cs typeface="Georgia"/>
                <a:sym typeface="Georgia"/>
              </a:rPr>
              <a:t>Project Development Process</a:t>
            </a:r>
            <a:endParaRPr b="1" sz="3000">
              <a:solidFill>
                <a:srgbClr val="20124D"/>
              </a:solidFill>
              <a:latin typeface="Georgia"/>
              <a:ea typeface="Georgia"/>
              <a:cs typeface="Georgia"/>
              <a:sym typeface="Georgia"/>
            </a:endParaRPr>
          </a:p>
        </p:txBody>
      </p:sp>
      <p:sp>
        <p:nvSpPr>
          <p:cNvPr id="419" name="Google Shape;419;p61"/>
          <p:cNvSpPr/>
          <p:nvPr/>
        </p:nvSpPr>
        <p:spPr>
          <a:xfrm>
            <a:off x="3996725" y="2603925"/>
            <a:ext cx="375600" cy="315000"/>
          </a:xfrm>
          <a:prstGeom prst="rightArrow">
            <a:avLst>
              <a:gd fmla="val 50000" name="adj1"/>
              <a:gd fmla="val 50000" name="adj2"/>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0" y="95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0124D"/>
                </a:solidFill>
                <a:latin typeface="Nunito"/>
                <a:ea typeface="Nunito"/>
                <a:cs typeface="Nunito"/>
                <a:sym typeface="Nunito"/>
              </a:rPr>
              <a:t>Doom - Team Members</a:t>
            </a:r>
            <a:endParaRPr b="1">
              <a:solidFill>
                <a:srgbClr val="20124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a:solidFill>
                <a:srgbClr val="20124D"/>
              </a:solidFill>
            </a:endParaRPr>
          </a:p>
        </p:txBody>
      </p:sp>
      <p:sp>
        <p:nvSpPr>
          <p:cNvPr id="83" name="Google Shape;83;p17"/>
          <p:cNvSpPr txBox="1"/>
          <p:nvPr>
            <p:ph idx="1" type="body"/>
          </p:nvPr>
        </p:nvSpPr>
        <p:spPr>
          <a:xfrm>
            <a:off x="146425" y="668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Georgia"/>
                <a:ea typeface="Georgia"/>
                <a:cs typeface="Georgia"/>
                <a:sym typeface="Georgia"/>
              </a:rPr>
              <a:t>Shaiful Islam</a:t>
            </a:r>
            <a:endParaRPr sz="1400">
              <a:solidFill>
                <a:schemeClr val="dk1"/>
              </a:solidFill>
              <a:latin typeface="Georgia"/>
              <a:ea typeface="Georgia"/>
              <a:cs typeface="Georgia"/>
              <a:sym typeface="Georgia"/>
            </a:endParaRPr>
          </a:p>
          <a:p>
            <a:pPr indent="0" lvl="0" marL="0" rtl="0" algn="l">
              <a:spcBef>
                <a:spcPts val="0"/>
              </a:spcBef>
              <a:spcAft>
                <a:spcPts val="0"/>
              </a:spcAft>
              <a:buNone/>
            </a:pPr>
            <a:r>
              <a:rPr lang="en" sz="1400">
                <a:solidFill>
                  <a:schemeClr val="dk1"/>
                </a:solidFill>
                <a:latin typeface="Georgia"/>
                <a:ea typeface="Georgia"/>
                <a:cs typeface="Georgia"/>
                <a:sym typeface="Georgia"/>
              </a:rPr>
              <a:t>BSC in Computer Science And Engineering (CSE)</a:t>
            </a:r>
            <a:endParaRPr sz="1400">
              <a:solidFill>
                <a:schemeClr val="dk1"/>
              </a:solidFill>
              <a:latin typeface="Georgia"/>
              <a:ea typeface="Georgia"/>
              <a:cs typeface="Georgia"/>
              <a:sym typeface="Georgia"/>
            </a:endParaRPr>
          </a:p>
          <a:p>
            <a:pPr indent="0" lvl="0" marL="0" rtl="0" algn="l">
              <a:spcBef>
                <a:spcPts val="0"/>
              </a:spcBef>
              <a:spcAft>
                <a:spcPts val="0"/>
              </a:spcAft>
              <a:buNone/>
            </a:pPr>
            <a:r>
              <a:rPr lang="en" sz="1400">
                <a:solidFill>
                  <a:schemeClr val="dk1"/>
                </a:solidFill>
                <a:latin typeface="Georgia"/>
                <a:ea typeface="Georgia"/>
                <a:cs typeface="Georgia"/>
                <a:sym typeface="Georgia"/>
              </a:rPr>
              <a:t>Msc in GeoInformatics at HsKA</a:t>
            </a:r>
            <a:endParaRPr sz="1400">
              <a:solidFill>
                <a:schemeClr val="dk1"/>
              </a:solidFill>
              <a:latin typeface="Georgia"/>
              <a:ea typeface="Georgia"/>
              <a:cs typeface="Georgia"/>
              <a:sym typeface="Georgia"/>
            </a:endParaRPr>
          </a:p>
          <a:p>
            <a:pPr indent="0" lvl="0" marL="0" rtl="0" algn="l">
              <a:spcBef>
                <a:spcPts val="0"/>
              </a:spcBef>
              <a:spcAft>
                <a:spcPts val="0"/>
              </a:spcAft>
              <a:buNone/>
            </a:pPr>
            <a:r>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sz="1600">
                <a:solidFill>
                  <a:srgbClr val="20124D"/>
                </a:solidFill>
                <a:latin typeface="Georgia"/>
                <a:ea typeface="Georgia"/>
                <a:cs typeface="Georgia"/>
                <a:sym typeface="Georgia"/>
              </a:rPr>
              <a:t>Experience</a:t>
            </a:r>
            <a:endParaRPr b="1" sz="1600">
              <a:solidFill>
                <a:srgbClr val="20124D"/>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Programming:Java, Groovy, Python,SQL and CQL</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Databases and Database Modeling: SQL databases (Mysql, Oracle and PostgreSQL with PostGIS &amp; MS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SQL Server) and NoSQL databases(like MongoDB, Cassandra and</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Redis)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Development Framework: Grails, Spring data REST, MVC &amp; Boot and different JavaScript based frameworks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Web programming: CSS, XML, JSON, JavaScript &amp; JQuery</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Open source GIS applications: Google APIs and UDig (WMS, WFS, PostGIS), GeoServer,OpenStreet Map (OSMOSIS), QGIS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Favorite OS: Windows and Linux </a:t>
            </a:r>
            <a:endParaRPr sz="1400">
              <a:solidFill>
                <a:schemeClr val="dk1"/>
              </a:solidFill>
              <a:latin typeface="Georgia"/>
              <a:ea typeface="Georgia"/>
              <a:cs typeface="Georgia"/>
              <a:sym typeface="Georgia"/>
            </a:endParaRPr>
          </a:p>
          <a:p>
            <a:pPr indent="0" lvl="0" marL="0" rtl="0" algn="l">
              <a:spcBef>
                <a:spcPts val="0"/>
              </a:spcBef>
              <a:spcAft>
                <a:spcPts val="0"/>
              </a:spcAft>
              <a:buNone/>
            </a:pPr>
            <a:r>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latin typeface="Georgia"/>
              <a:ea typeface="Georgia"/>
              <a:cs typeface="Georgia"/>
              <a:sym typeface="Georgia"/>
            </a:endParaRPr>
          </a:p>
          <a:p>
            <a:pPr indent="0" lvl="0" marL="0" rtl="0" algn="l">
              <a:spcBef>
                <a:spcPts val="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Georgia"/>
                <a:ea typeface="Georgia"/>
                <a:cs typeface="Georgia"/>
                <a:sym typeface="Georgia"/>
              </a:rPr>
              <a:t>Project Planning Tools</a:t>
            </a:r>
            <a:endParaRPr b="1">
              <a:solidFill>
                <a:srgbClr val="073763"/>
              </a:solidFill>
              <a:latin typeface="Georgia"/>
              <a:ea typeface="Georgia"/>
              <a:cs typeface="Georgia"/>
              <a:sym typeface="Georgia"/>
            </a:endParaRPr>
          </a:p>
        </p:txBody>
      </p:sp>
      <p:sp>
        <p:nvSpPr>
          <p:cNvPr id="425" name="Google Shape;425;p62"/>
          <p:cNvSpPr txBox="1"/>
          <p:nvPr>
            <p:ph idx="1" type="body"/>
          </p:nvPr>
        </p:nvSpPr>
        <p:spPr>
          <a:xfrm>
            <a:off x="311700" y="1152475"/>
            <a:ext cx="8520600" cy="3691500"/>
          </a:xfrm>
          <a:prstGeom prst="rect">
            <a:avLst/>
          </a:prstGeom>
        </p:spPr>
        <p:txBody>
          <a:bodyPr anchorCtr="0" anchor="t" bIns="91425" lIns="91425" spcFirstLastPara="1" rIns="91425" wrap="square" tIns="91425">
            <a:noAutofit/>
          </a:bodyPr>
          <a:lstStyle/>
          <a:p>
            <a:pPr indent="-342900" lvl="0" marL="457200" marR="139700" rtl="0" algn="l">
              <a:lnSpc>
                <a:spcPct val="124000"/>
              </a:lnSpc>
              <a:spcBef>
                <a:spcPts val="1000"/>
              </a:spcBef>
              <a:spcAft>
                <a:spcPts val="0"/>
              </a:spcAft>
              <a:buClr>
                <a:schemeClr val="dk1"/>
              </a:buClr>
              <a:buSzPts val="1800"/>
              <a:buChar char="★"/>
            </a:pPr>
            <a:r>
              <a:rPr lang="en">
                <a:solidFill>
                  <a:schemeClr val="dk1"/>
                </a:solidFill>
              </a:rPr>
              <a:t> </a:t>
            </a:r>
            <a:r>
              <a:rPr lang="en">
                <a:solidFill>
                  <a:schemeClr val="dk1"/>
                </a:solidFill>
                <a:latin typeface="Georgia"/>
                <a:ea typeface="Georgia"/>
                <a:cs typeface="Georgia"/>
                <a:sym typeface="Georgia"/>
              </a:rPr>
              <a:t>open-source </a:t>
            </a:r>
            <a:endParaRPr>
              <a:solidFill>
                <a:schemeClr val="dk1"/>
              </a:solidFill>
              <a:latin typeface="Georgia"/>
              <a:ea typeface="Georgia"/>
              <a:cs typeface="Georgia"/>
              <a:sym typeface="Georgia"/>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 standalone replacement for Microsoft Project. </a:t>
            </a:r>
            <a:endParaRPr>
              <a:solidFill>
                <a:schemeClr val="dk1"/>
              </a:solidFill>
              <a:latin typeface="Georgia"/>
              <a:ea typeface="Georgia"/>
              <a:cs typeface="Georgia"/>
              <a:sym typeface="Georgia"/>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written in the Java programming language, </a:t>
            </a:r>
            <a:endParaRPr>
              <a:solidFill>
                <a:schemeClr val="dk1"/>
              </a:solidFill>
              <a:latin typeface="Georgia"/>
              <a:ea typeface="Georgia"/>
              <a:cs typeface="Georgia"/>
              <a:sym typeface="Georgia"/>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License: Common public attribution license</a:t>
            </a:r>
            <a:endParaRPr>
              <a:solidFill>
                <a:schemeClr val="dk1"/>
              </a:solidFill>
              <a:uFill>
                <a:noFill/>
              </a:uFill>
              <a:latin typeface="Georgia"/>
              <a:ea typeface="Georgia"/>
              <a:cs typeface="Georgia"/>
              <a:sym typeface="Georgia"/>
              <a:hlinkClick r:id="rId3"/>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Stable Release: 1.8.0 / May 29, 2018</a:t>
            </a:r>
            <a:endParaRPr>
              <a:solidFill>
                <a:schemeClr val="dk1"/>
              </a:solidFill>
              <a:latin typeface="Georgia"/>
              <a:ea typeface="Georgia"/>
              <a:cs typeface="Georgia"/>
              <a:sym typeface="Georgia"/>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Developer(s)</a:t>
            </a:r>
            <a:r>
              <a:rPr lang="en">
                <a:solidFill>
                  <a:schemeClr val="dk1"/>
                </a:solidFill>
                <a:uFill>
                  <a:noFill/>
                </a:uFill>
                <a:latin typeface="Georgia"/>
                <a:ea typeface="Georgia"/>
                <a:cs typeface="Georgia"/>
                <a:sym typeface="Georgia"/>
                <a:hlinkClick r:id="rId4"/>
              </a:rPr>
              <a:t>)</a:t>
            </a:r>
            <a:r>
              <a:rPr lang="en">
                <a:solidFill>
                  <a:schemeClr val="dk1"/>
                </a:solidFill>
                <a:latin typeface="Georgia"/>
                <a:ea typeface="Georgia"/>
                <a:cs typeface="Georgia"/>
                <a:sym typeface="Georgia"/>
              </a:rPr>
              <a:t>: Marc O'Brien, Laurent Chrettieneau</a:t>
            </a:r>
            <a:endParaRPr>
              <a:solidFill>
                <a:schemeClr val="dk1"/>
              </a:solidFill>
              <a:latin typeface="Georgia"/>
              <a:ea typeface="Georgia"/>
              <a:cs typeface="Georgia"/>
              <a:sym typeface="Georgia"/>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Initial Release: August 19, 2012</a:t>
            </a:r>
            <a:endParaRPr>
              <a:solidFill>
                <a:schemeClr val="dk1"/>
              </a:solidFill>
              <a:latin typeface="Georgia"/>
              <a:ea typeface="Georgia"/>
              <a:cs typeface="Georgia"/>
              <a:sym typeface="Georgia"/>
            </a:endParaRPr>
          </a:p>
          <a:p>
            <a:pPr indent="0" lvl="0" marL="139700" marR="139700" rtl="0" algn="l">
              <a:lnSpc>
                <a:spcPct val="124000"/>
              </a:lnSpc>
              <a:spcBef>
                <a:spcPts val="500"/>
              </a:spcBef>
              <a:spcAft>
                <a:spcPts val="0"/>
              </a:spcAft>
              <a:buClr>
                <a:schemeClr val="dk1"/>
              </a:buClr>
              <a:buSzPts val="1100"/>
              <a:buFont typeface="Arial"/>
              <a:buNone/>
            </a:pPr>
            <a:r>
              <a:t/>
            </a:r>
            <a:endParaRPr>
              <a:solidFill>
                <a:schemeClr val="dk1"/>
              </a:solidFill>
              <a:uFill>
                <a:noFill/>
              </a:uFill>
              <a:hlinkClick r:id="rId5"/>
            </a:endParaRPr>
          </a:p>
          <a:p>
            <a:pPr indent="0" lvl="0" marL="0" rtl="0" algn="l">
              <a:spcBef>
                <a:spcPts val="0"/>
              </a:spcBef>
              <a:spcAft>
                <a:spcPts val="1600"/>
              </a:spcAft>
              <a:buNone/>
            </a:pPr>
            <a:r>
              <a:t/>
            </a:r>
            <a:endParaRPr>
              <a:solidFill>
                <a:schemeClr val="dk1"/>
              </a:solidFill>
            </a:endParaRPr>
          </a:p>
        </p:txBody>
      </p:sp>
      <p:pic>
        <p:nvPicPr>
          <p:cNvPr id="426" name="Google Shape;426;p62"/>
          <p:cNvPicPr preferRelativeResize="0"/>
          <p:nvPr/>
        </p:nvPicPr>
        <p:blipFill>
          <a:blip r:embed="rId6">
            <a:alphaModFix/>
          </a:blip>
          <a:stretch>
            <a:fillRect/>
          </a:stretch>
        </p:blipFill>
        <p:spPr>
          <a:xfrm>
            <a:off x="7036100" y="100425"/>
            <a:ext cx="1196200" cy="1196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Google Shape;431;p63"/>
          <p:cNvPicPr preferRelativeResize="0"/>
          <p:nvPr/>
        </p:nvPicPr>
        <p:blipFill>
          <a:blip r:embed="rId3">
            <a:alphaModFix/>
          </a:blip>
          <a:stretch>
            <a:fillRect/>
          </a:stretch>
        </p:blipFill>
        <p:spPr>
          <a:xfrm>
            <a:off x="152400" y="709525"/>
            <a:ext cx="8839202" cy="360427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graphicFrame>
        <p:nvGraphicFramePr>
          <p:cNvPr id="436" name="Google Shape;436;p64"/>
          <p:cNvGraphicFramePr/>
          <p:nvPr/>
        </p:nvGraphicFramePr>
        <p:xfrm>
          <a:off x="127100" y="939325"/>
          <a:ext cx="3000000" cy="3000000"/>
        </p:xfrm>
        <a:graphic>
          <a:graphicData uri="http://schemas.openxmlformats.org/drawingml/2006/table">
            <a:tbl>
              <a:tblPr>
                <a:noFill/>
                <a:tableStyleId>{94C60B12-7FB1-4284-BDD3-398D458B5A40}</a:tableStyleId>
              </a:tblPr>
              <a:tblGrid>
                <a:gridCol w="1459250"/>
                <a:gridCol w="760925"/>
                <a:gridCol w="2513975"/>
                <a:gridCol w="1358025"/>
                <a:gridCol w="1499525"/>
                <a:gridCol w="1163800"/>
              </a:tblGrid>
              <a:tr h="381000">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Potential Risk</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Prevention</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Reduce Impact</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Probability 1 (low)</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- 5 (high)</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Severity</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1 (low)</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- 5 (high)</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Risk Potential</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 x S</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381000">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Team Member is unavailable (short term)</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Increase working hours,</a:t>
                      </a:r>
                      <a:endParaRPr>
                        <a:latin typeface="Georgia"/>
                        <a:ea typeface="Georgia"/>
                        <a:cs typeface="Georgia"/>
                        <a:sym typeface="Georgia"/>
                      </a:endParaRPr>
                    </a:p>
                    <a:p>
                      <a:pPr indent="0" lvl="0" marL="0" rtl="0" algn="l">
                        <a:lnSpc>
                          <a:spcPct val="115000"/>
                        </a:lnSpc>
                        <a:spcBef>
                          <a:spcPts val="0"/>
                        </a:spcBef>
                        <a:spcAft>
                          <a:spcPts val="0"/>
                        </a:spcAft>
                        <a:buNone/>
                      </a:pPr>
                      <a:r>
                        <a:rPr lang="en">
                          <a:latin typeface="Georgia"/>
                          <a:ea typeface="Georgia"/>
                          <a:cs typeface="Georgia"/>
                          <a:sym typeface="Georgia"/>
                        </a:rPr>
                        <a:t>redistribute work-load when team member is back</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3</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2</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6</a:t>
                      </a:r>
                      <a:endParaRPr>
                        <a:latin typeface="Georgia"/>
                        <a:ea typeface="Georgia"/>
                        <a:cs typeface="Georgia"/>
                        <a:sym typeface="Georgia"/>
                      </a:endParaRPr>
                    </a:p>
                  </a:txBody>
                  <a:tcPr marT="91425" marB="91425" marR="91425" marL="91425"/>
                </a:tc>
              </a:tr>
              <a:tr h="381000">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Team Member is unavailable (long term)</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Redistribute high priority/ depending tasks, lower overall workload, communicate with „clients“</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1</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5</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5</a:t>
                      </a:r>
                      <a:endParaRPr>
                        <a:latin typeface="Georgia"/>
                        <a:ea typeface="Georgia"/>
                        <a:cs typeface="Georgia"/>
                        <a:sym typeface="Georgia"/>
                      </a:endParaRPr>
                    </a:p>
                  </a:txBody>
                  <a:tcPr marT="91425" marB="91425" marR="91425" marL="91425"/>
                </a:tc>
              </a:tr>
            </a:tbl>
          </a:graphicData>
        </a:graphic>
      </p:graphicFrame>
      <p:sp>
        <p:nvSpPr>
          <p:cNvPr id="437" name="Google Shape;437;p64"/>
          <p:cNvSpPr txBox="1"/>
          <p:nvPr/>
        </p:nvSpPr>
        <p:spPr>
          <a:xfrm>
            <a:off x="30950" y="75900"/>
            <a:ext cx="39483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0124D"/>
                </a:solidFill>
                <a:latin typeface="Georgia"/>
                <a:ea typeface="Georgia"/>
                <a:cs typeface="Georgia"/>
                <a:sym typeface="Georgia"/>
              </a:rPr>
              <a:t>Project Risk</a:t>
            </a:r>
            <a:endParaRPr b="1" sz="3000">
              <a:solidFill>
                <a:srgbClr val="20124D"/>
              </a:solidFill>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5"/>
          <p:cNvSpPr txBox="1"/>
          <p:nvPr>
            <p:ph type="title"/>
          </p:nvPr>
        </p:nvSpPr>
        <p:spPr>
          <a:xfrm>
            <a:off x="0" y="10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0124D"/>
                </a:solidFill>
                <a:latin typeface="Georgia"/>
                <a:ea typeface="Georgia"/>
                <a:cs typeface="Georgia"/>
                <a:sym typeface="Georgia"/>
              </a:rPr>
              <a:t>Project Risk</a:t>
            </a:r>
            <a:endParaRPr b="1">
              <a:solidFill>
                <a:srgbClr val="20124D"/>
              </a:solidFill>
              <a:latin typeface="Georgia"/>
              <a:ea typeface="Georgia"/>
              <a:cs typeface="Georgia"/>
              <a:sym typeface="Georgia"/>
            </a:endParaRPr>
          </a:p>
        </p:txBody>
      </p:sp>
      <p:graphicFrame>
        <p:nvGraphicFramePr>
          <p:cNvPr id="443" name="Google Shape;443;p65"/>
          <p:cNvGraphicFramePr/>
          <p:nvPr/>
        </p:nvGraphicFramePr>
        <p:xfrm>
          <a:off x="127100" y="939325"/>
          <a:ext cx="3000000" cy="3000000"/>
        </p:xfrm>
        <a:graphic>
          <a:graphicData uri="http://schemas.openxmlformats.org/drawingml/2006/table">
            <a:tbl>
              <a:tblPr>
                <a:noFill/>
                <a:tableStyleId>{94C60B12-7FB1-4284-BDD3-398D458B5A40}</a:tableStyleId>
              </a:tblPr>
              <a:tblGrid>
                <a:gridCol w="1459250"/>
                <a:gridCol w="989225"/>
                <a:gridCol w="2043950"/>
                <a:gridCol w="1344575"/>
                <a:gridCol w="1459250"/>
                <a:gridCol w="1459250"/>
              </a:tblGrid>
              <a:tr h="381000">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Potential Risk</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Prevention</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Reduce Impact</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Probability 1 (low)</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- 5 (high)</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Severity</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1 (low)</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- 5 (high)</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Risk Potential</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 x S</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381000">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Task takes longer than estimates</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Plan carefully</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Increase working hours, redistribute Workload equally</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5</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1</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5</a:t>
                      </a:r>
                      <a:endParaRPr>
                        <a:latin typeface="Georgia"/>
                        <a:ea typeface="Georgia"/>
                        <a:cs typeface="Georgia"/>
                        <a:sym typeface="Georgia"/>
                      </a:endParaRPr>
                    </a:p>
                  </a:txBody>
                  <a:tcPr marT="91425" marB="91425" marR="91425" marL="91425"/>
                </a:tc>
              </a:tr>
              <a:tr h="381000">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Project is delayed</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Plan carefully</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Cut low priority tasks, increase working hours, communicate with „clients“</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4</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4</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16</a:t>
                      </a:r>
                      <a:endParaRPr>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6"/>
          <p:cNvSpPr txBox="1"/>
          <p:nvPr>
            <p:ph idx="1" type="body"/>
          </p:nvPr>
        </p:nvSpPr>
        <p:spPr>
          <a:xfrm>
            <a:off x="1138050" y="1628725"/>
            <a:ext cx="6867900" cy="81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solidFill>
                  <a:srgbClr val="20124D"/>
                </a:solidFill>
                <a:latin typeface="Georgia"/>
                <a:ea typeface="Georgia"/>
                <a:cs typeface="Georgia"/>
                <a:sym typeface="Georgia"/>
              </a:rPr>
              <a:t>Thank You for your attention... </a:t>
            </a:r>
            <a:endParaRPr b="1" sz="3000">
              <a:solidFill>
                <a:srgbClr val="20124D"/>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0" y="5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0124D"/>
                </a:solidFill>
                <a:latin typeface="Nunito"/>
                <a:ea typeface="Nunito"/>
                <a:cs typeface="Nunito"/>
                <a:sym typeface="Nunito"/>
              </a:rPr>
              <a:t>Doom - Team Members</a:t>
            </a:r>
            <a:endParaRPr b="1">
              <a:solidFill>
                <a:srgbClr val="20124D"/>
              </a:solidFill>
              <a:latin typeface="Nunito"/>
              <a:ea typeface="Nunito"/>
              <a:cs typeface="Nunito"/>
              <a:sym typeface="Nunito"/>
            </a:endParaRPr>
          </a:p>
          <a:p>
            <a:pPr indent="0" lvl="0" marL="0" rtl="0" algn="l">
              <a:spcBef>
                <a:spcPts val="0"/>
              </a:spcBef>
              <a:spcAft>
                <a:spcPts val="0"/>
              </a:spcAft>
              <a:buNone/>
            </a:pPr>
            <a:r>
              <a:t/>
            </a:r>
            <a:endParaRPr b="1">
              <a:solidFill>
                <a:srgbClr val="20124D"/>
              </a:solidFill>
              <a:latin typeface="Georgia"/>
              <a:ea typeface="Georgia"/>
              <a:cs typeface="Georgia"/>
              <a:sym typeface="Georgia"/>
            </a:endParaRPr>
          </a:p>
        </p:txBody>
      </p:sp>
      <p:sp>
        <p:nvSpPr>
          <p:cNvPr id="89" name="Google Shape;89;p18"/>
          <p:cNvSpPr txBox="1"/>
          <p:nvPr>
            <p:ph idx="1" type="body"/>
          </p:nvPr>
        </p:nvSpPr>
        <p:spPr>
          <a:xfrm>
            <a:off x="190850" y="628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Kristóf Győri</a:t>
            </a:r>
            <a:r>
              <a:rPr lang="en" sz="1400">
                <a:solidFill>
                  <a:schemeClr val="dk1"/>
                </a:solidFill>
                <a:latin typeface="Georgia"/>
                <a:ea typeface="Georgia"/>
                <a:cs typeface="Georgia"/>
                <a:sym typeface="Georgia"/>
              </a:rPr>
              <a:t> - Hungary, geography MSc, geoinformatics specialization 3rd semester</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BSC in </a:t>
            </a:r>
            <a:r>
              <a:rPr lang="en" sz="1400">
                <a:solidFill>
                  <a:schemeClr val="dk1"/>
                </a:solidFill>
                <a:latin typeface="Georgia"/>
                <a:ea typeface="Georgia"/>
                <a:cs typeface="Georgia"/>
                <a:sym typeface="Georgia"/>
              </a:rPr>
              <a:t>geography, geoinformatics specialization</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a:solidFill>
                  <a:srgbClr val="20124D"/>
                </a:solidFill>
                <a:latin typeface="Georgia"/>
                <a:ea typeface="Georgia"/>
                <a:cs typeface="Georgia"/>
                <a:sym typeface="Georgia"/>
              </a:rPr>
              <a:t>Experiences</a:t>
            </a:r>
            <a:endParaRPr b="1">
              <a:solidFill>
                <a:srgbClr val="20124D"/>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b="1">
              <a:solidFill>
                <a:srgbClr val="20124D"/>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GIS Analysis in numerous topics with ArcGIS, QuantumGIS, GrassGIS, MapInfo</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Spatial Analysis, working with aerial and satellite imagery (classification, orthorectification)</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Programming: C, Python, HTML, Java and Javascript in progress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Work experience in land surveying (BSc Internship and studies)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Favourite language: HTML and Python</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Favourite OS: Windows</a:t>
            </a:r>
            <a:endParaRPr sz="1400">
              <a:solidFill>
                <a:schemeClr val="dk1"/>
              </a:solidFill>
              <a:latin typeface="Georgia"/>
              <a:ea typeface="Georgia"/>
              <a:cs typeface="Georgia"/>
              <a:sym typeface="Georgia"/>
            </a:endParaRPr>
          </a:p>
          <a:p>
            <a:pPr indent="0" lvl="0" marL="0" rtl="0" algn="l">
              <a:spcBef>
                <a:spcPts val="0"/>
              </a:spcBef>
              <a:spcAft>
                <a:spcPts val="0"/>
              </a:spcAft>
              <a:buNone/>
            </a:pPr>
            <a:r>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0124D"/>
                </a:solidFill>
                <a:latin typeface="Nunito"/>
                <a:ea typeface="Nunito"/>
                <a:cs typeface="Nunito"/>
                <a:sym typeface="Nunito"/>
              </a:rPr>
              <a:t>Doom - Team Members</a:t>
            </a:r>
            <a:endParaRPr b="1">
              <a:solidFill>
                <a:srgbClr val="20124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a:solidFill>
                <a:srgbClr val="073763"/>
              </a:solidFill>
              <a:latin typeface="Georgia"/>
              <a:ea typeface="Georgia"/>
              <a:cs typeface="Georgia"/>
              <a:sym typeface="Georgia"/>
            </a:endParaRPr>
          </a:p>
        </p:txBody>
      </p:sp>
      <p:sp>
        <p:nvSpPr>
          <p:cNvPr id="95" name="Google Shape;95;p19"/>
          <p:cNvSpPr txBox="1"/>
          <p:nvPr>
            <p:ph idx="1" type="body"/>
          </p:nvPr>
        </p:nvSpPr>
        <p:spPr>
          <a:xfrm>
            <a:off x="208650" y="560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Md Raqibul Islam- Bangladesh, Geomatics Msc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Bachelor  in Urban Planning</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sz="1600">
                <a:solidFill>
                  <a:srgbClr val="073763"/>
                </a:solidFill>
                <a:latin typeface="Georgia"/>
                <a:ea typeface="Georgia"/>
                <a:cs typeface="Georgia"/>
                <a:sym typeface="Georgia"/>
              </a:rPr>
              <a:t>Experience</a:t>
            </a:r>
            <a:endParaRPr b="1" sz="1600">
              <a:solidFill>
                <a:srgbClr val="073763"/>
              </a:solidFill>
              <a:latin typeface="Georgia"/>
              <a:ea typeface="Georgia"/>
              <a:cs typeface="Georgia"/>
              <a:sym typeface="Georgia"/>
            </a:endParaRPr>
          </a:p>
          <a:p>
            <a:pPr indent="-330200" lvl="0" marL="457200" rtl="0" algn="l">
              <a:spcBef>
                <a:spcPts val="0"/>
              </a:spcBef>
              <a:spcAft>
                <a:spcPts val="0"/>
              </a:spcAft>
              <a:buClr>
                <a:schemeClr val="dk1"/>
              </a:buClr>
              <a:buSzPts val="1600"/>
              <a:buChar char="★"/>
            </a:pPr>
            <a:r>
              <a:rPr lang="en" sz="1400">
                <a:solidFill>
                  <a:schemeClr val="dk1"/>
                </a:solidFill>
                <a:latin typeface="Georgia"/>
                <a:ea typeface="Georgia"/>
                <a:cs typeface="Georgia"/>
                <a:sym typeface="Georgia"/>
              </a:rPr>
              <a:t>Web Programming- Class project using HTML, CSS, JavaScript (Bootstrap, AngularJs)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Database-  Postgres and SQL</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GIS- Basic skill in Python (Arcpy,), ArcGIS Server, ArcGIS Portal.</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OS- Windows, Ubuntu</a:t>
            </a:r>
            <a:endParaRPr sz="1400">
              <a:solidFill>
                <a:schemeClr val="dk1"/>
              </a:solidFill>
              <a:latin typeface="Georgia"/>
              <a:ea typeface="Georgia"/>
              <a:cs typeface="Georgia"/>
              <a:sym typeface="Georgia"/>
            </a:endParaRPr>
          </a:p>
          <a:p>
            <a:pPr indent="0" lvl="0" marL="457200" rtl="0" algn="l">
              <a:spcBef>
                <a:spcPts val="0"/>
              </a:spcBef>
              <a:spcAft>
                <a:spcPts val="0"/>
              </a:spcAft>
              <a:buNone/>
            </a:pPr>
            <a:r>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chemeClr val="dk1"/>
              </a:solidFill>
            </a:endParaRPr>
          </a:p>
          <a:p>
            <a:pPr indent="-342900" lvl="0" marL="457200" rtl="0" algn="l">
              <a:spcBef>
                <a:spcPts val="0"/>
              </a:spcBef>
              <a:spcAft>
                <a:spcPts val="0"/>
              </a:spcAft>
              <a:buClr>
                <a:schemeClr val="dk1"/>
              </a:buClr>
              <a:buSzPts val="1800"/>
              <a:buFont typeface="Georgia"/>
              <a:buAutoNum type="arabicPeriod"/>
            </a:pPr>
            <a:r>
              <a:rPr b="1" lang="en">
                <a:solidFill>
                  <a:schemeClr val="dk1"/>
                </a:solidFill>
                <a:latin typeface="Georgia"/>
                <a:ea typeface="Georgia"/>
                <a:cs typeface="Georgia"/>
                <a:sym typeface="Georgia"/>
              </a:rPr>
              <a:t>Users registration, login/renew password to prevent spamming</a:t>
            </a:r>
            <a:endParaRPr b="1">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The data is arriving from the users, to try to avoid spams users shall be registered. There is no legality issues, but some intentionally/unintentionally wrong data may get input, hence an elegant solution would be nice to find (maybe upload an image of the trash and some background of the street in the image so the municipality can see it's the real area, ofc maybe it's not updated…)</a:t>
            </a:r>
            <a:endParaRPr b="1">
              <a:solidFill>
                <a:schemeClr val="dk1"/>
              </a:solidFill>
              <a:latin typeface="Georgia"/>
              <a:ea typeface="Georgia"/>
              <a:cs typeface="Georgia"/>
              <a:sym typeface="Georgia"/>
            </a:endParaRPr>
          </a:p>
          <a:p>
            <a:pPr indent="0" lvl="0" marL="457200" rtl="0" algn="l">
              <a:spcBef>
                <a:spcPts val="0"/>
              </a:spcBef>
              <a:spcAft>
                <a:spcPts val="0"/>
              </a:spcAft>
              <a:buNone/>
            </a:pPr>
            <a:r>
              <a:t/>
            </a:r>
            <a:endParaRPr b="1">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600"/>
              </a:spcAft>
              <a:buNone/>
            </a:pPr>
            <a:r>
              <a:t/>
            </a:r>
            <a:endParaRPr/>
          </a:p>
        </p:txBody>
      </p:sp>
      <p:sp>
        <p:nvSpPr>
          <p:cNvPr id="101" name="Google Shape;101;p20"/>
          <p:cNvSpPr txBox="1"/>
          <p:nvPr/>
        </p:nvSpPr>
        <p:spPr>
          <a:xfrm>
            <a:off x="0" y="76200"/>
            <a:ext cx="8715900" cy="7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20124D"/>
                </a:solidFill>
                <a:latin typeface="Georgia"/>
                <a:ea typeface="Georgia"/>
                <a:cs typeface="Georgia"/>
                <a:sym typeface="Georgia"/>
              </a:rPr>
              <a:t>Developing a web/mobile--GIS app --&gt; Trash Reporting System.</a:t>
            </a:r>
            <a:endParaRPr sz="2400">
              <a:solidFill>
                <a:srgbClr val="20124D"/>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0" y="690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20124D"/>
                </a:solidFill>
                <a:latin typeface="Georgia"/>
                <a:ea typeface="Georgia"/>
                <a:cs typeface="Georgia"/>
                <a:sym typeface="Georgia"/>
              </a:rPr>
              <a:t>Developing a web/mobile--GIS app --&gt; Trash Reporting System.</a:t>
            </a:r>
            <a:endParaRPr b="1" sz="2400">
              <a:solidFill>
                <a:srgbClr val="20124D"/>
              </a:solidFill>
              <a:latin typeface="Georgia"/>
              <a:ea typeface="Georgia"/>
              <a:cs typeface="Georgia"/>
              <a:sym typeface="Georgia"/>
            </a:endParaRPr>
          </a:p>
          <a:p>
            <a:pPr indent="0" lvl="0" marL="0" rtl="0" algn="l">
              <a:lnSpc>
                <a:spcPct val="115000"/>
              </a:lnSpc>
              <a:spcBef>
                <a:spcPts val="0"/>
              </a:spcBef>
              <a:spcAft>
                <a:spcPts val="0"/>
              </a:spcAft>
              <a:buNone/>
            </a:pPr>
            <a:r>
              <a:t/>
            </a:r>
            <a:endParaRPr b="1" sz="2400">
              <a:solidFill>
                <a:srgbClr val="20124D"/>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b="1" sz="2400">
              <a:solidFill>
                <a:srgbClr val="20124D"/>
              </a:solidFill>
              <a:latin typeface="Georgia"/>
              <a:ea typeface="Georgia"/>
              <a:cs typeface="Georgia"/>
              <a:sym typeface="Georgia"/>
            </a:endParaRPr>
          </a:p>
        </p:txBody>
      </p:sp>
      <p:sp>
        <p:nvSpPr>
          <p:cNvPr id="107" name="Google Shape;107;p21"/>
          <p:cNvSpPr txBox="1"/>
          <p:nvPr>
            <p:ph idx="1" type="body"/>
          </p:nvPr>
        </p:nvSpPr>
        <p:spPr>
          <a:xfrm>
            <a:off x="258225" y="1322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Georgia"/>
                <a:ea typeface="Georgia"/>
                <a:cs typeface="Georgia"/>
                <a:sym typeface="Georgia"/>
              </a:rPr>
              <a:t>2.    </a:t>
            </a:r>
            <a:r>
              <a:rPr b="1" lang="en">
                <a:solidFill>
                  <a:schemeClr val="dk1"/>
                </a:solidFill>
                <a:latin typeface="Georgia"/>
                <a:ea typeface="Georgia"/>
                <a:cs typeface="Georgia"/>
                <a:sym typeface="Georgia"/>
              </a:rPr>
              <a:t>Users fill in the form with their location and choose the trash type (paper/metal/plastic...)</a:t>
            </a:r>
            <a:endParaRPr b="1">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In the form the coordinates will be obtained automatically with HTML5+JS code. For mobile the code will be more accurate than for a Laptop.</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For the trash type field, the user will be able to select among the trash types trash are common for Karlsruhe for now.</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